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5" r:id="rId3"/>
    <p:sldId id="274" r:id="rId4"/>
    <p:sldId id="275" r:id="rId5"/>
    <p:sldId id="277" r:id="rId6"/>
    <p:sldId id="276" r:id="rId7"/>
    <p:sldId id="280" r:id="rId8"/>
    <p:sldId id="281" r:id="rId9"/>
    <p:sldId id="278" r:id="rId10"/>
    <p:sldId id="282" r:id="rId11"/>
    <p:sldId id="283" r:id="rId12"/>
    <p:sldId id="279" r:id="rId13"/>
    <p:sldId id="296" r:id="rId14"/>
    <p:sldId id="297" r:id="rId15"/>
    <p:sldId id="299" r:id="rId16"/>
    <p:sldId id="306" r:id="rId17"/>
    <p:sldId id="300" r:id="rId18"/>
    <p:sldId id="301" r:id="rId19"/>
    <p:sldId id="302" r:id="rId20"/>
    <p:sldId id="304" r:id="rId21"/>
    <p:sldId id="303" r:id="rId22"/>
    <p:sldId id="305" r:id="rId23"/>
    <p:sldId id="284" r:id="rId24"/>
    <p:sldId id="286" r:id="rId25"/>
    <p:sldId id="287" r:id="rId26"/>
    <p:sldId id="288" r:id="rId27"/>
    <p:sldId id="289" r:id="rId28"/>
    <p:sldId id="290" r:id="rId29"/>
    <p:sldId id="291" r:id="rId30"/>
    <p:sldId id="293" r:id="rId31"/>
    <p:sldId id="307" r:id="rId32"/>
    <p:sldId id="308" r:id="rId33"/>
    <p:sldId id="309" r:id="rId34"/>
    <p:sldId id="310" r:id="rId35"/>
    <p:sldId id="311" r:id="rId36"/>
    <p:sldId id="294" r:id="rId37"/>
    <p:sldId id="295" r:id="rId38"/>
    <p:sldId id="273"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1A1A"/>
    <a:srgbClr val="FF5E02"/>
    <a:srgbClr val="C25914"/>
    <a:srgbClr val="3884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12" autoAdjust="0"/>
    <p:restoredTop sz="94660"/>
  </p:normalViewPr>
  <p:slideViewPr>
    <p:cSldViewPr snapToGrid="0" snapToObjects="1">
      <p:cViewPr varScale="1">
        <p:scale>
          <a:sx n="94" d="100"/>
          <a:sy n="94" d="100"/>
        </p:scale>
        <p:origin x="-186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zh-CN" altLang="en-US" smtClean="0"/>
              <a:t>单击此处编辑母版标题样式</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pPr/>
              <a:t>15/8/26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zh-CN" altLang="en-US" smtClean="0"/>
              <a:t>单击此处编辑母版标题样式</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zh-CN" altLang="en-US" smtClean="0"/>
              <a:t>单击此处编辑母版文本样式</a:t>
            </a:r>
          </a:p>
        </p:txBody>
      </p:sp>
      <p:sp>
        <p:nvSpPr>
          <p:cNvPr id="5" name="Date Placeholder 4"/>
          <p:cNvSpPr>
            <a:spLocks noGrp="1"/>
          </p:cNvSpPr>
          <p:nvPr>
            <p:ph type="dt" sz="half" idx="10"/>
          </p:nvPr>
        </p:nvSpPr>
        <p:spPr/>
        <p:txBody>
          <a:bodyPr/>
          <a:lstStyle/>
          <a:p>
            <a:fld id="{651A0C47-018D-4460-B945-BFF7981B6CA6}" type="datetimeFigureOut">
              <a:rPr lang="en-US" smtClean="0"/>
              <a:pPr/>
              <a:t>15/8/26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位于标题上)">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zh-CN" altLang="en-US" smtClean="0"/>
              <a:t>单击此处编辑母版标题样式</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zh-CN" altLang="en-US" smtClean="0"/>
              <a:t>单击此处编辑母版文本样式</a:t>
            </a:r>
          </a:p>
        </p:txBody>
      </p:sp>
      <p:sp>
        <p:nvSpPr>
          <p:cNvPr id="5" name="Date Placeholder 4"/>
          <p:cNvSpPr>
            <a:spLocks noGrp="1"/>
          </p:cNvSpPr>
          <p:nvPr>
            <p:ph type="dt" sz="half" idx="10"/>
          </p:nvPr>
        </p:nvSpPr>
        <p:spPr/>
        <p:txBody>
          <a:bodyPr/>
          <a:lstStyle/>
          <a:p>
            <a:fld id="{651A0C47-018D-4460-B945-BFF7981B6CA6}" type="datetimeFigureOut">
              <a:rPr lang="en-US" smtClean="0"/>
              <a:pPr/>
              <a:t>15/8/26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情节提要">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zh-CN" altLang="en-US" smtClean="0"/>
              <a:t>单击此处编辑母版标题样式</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zh-CN" altLang="en-US" smtClean="0"/>
              <a:t>单击此处编辑母版文本样式</a:t>
            </a:r>
          </a:p>
        </p:txBody>
      </p:sp>
      <p:sp>
        <p:nvSpPr>
          <p:cNvPr id="5" name="Date Placeholder 4"/>
          <p:cNvSpPr>
            <a:spLocks noGrp="1"/>
          </p:cNvSpPr>
          <p:nvPr>
            <p:ph type="dt" sz="half" idx="10"/>
          </p:nvPr>
        </p:nvSpPr>
        <p:spPr/>
        <p:txBody>
          <a:bodyPr/>
          <a:lstStyle/>
          <a:p>
            <a:fld id="{651A0C47-018D-4460-B945-BFF7981B6CA6}" type="datetimeFigureOut">
              <a:rPr lang="en-US" smtClean="0"/>
              <a:pPr/>
              <a:t>15/8/26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pPr/>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Vertical Text Placeholder 2"/>
          <p:cNvSpPr>
            <a:spLocks noGrp="1"/>
          </p:cNvSpPr>
          <p:nvPr>
            <p:ph type="body" orient="vert" idx="1"/>
          </p:nvPr>
        </p:nvSpPr>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pPr/>
              <a:t>15/8/26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zh-CN" altLang="en-US" smtClean="0"/>
              <a:t>单击此处编辑母版标题样式</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pPr/>
              <a:t>15/8/26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pPr/>
              <a:t>15/8/26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幻灯片(带图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zh-CN" altLang="en-US" smtClean="0"/>
              <a:t>单击此处编辑母版标题样式</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pPr/>
              <a:t>15/8/26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pPr/>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zh-CN" altLang="en-US" smtClean="0"/>
              <a:t>将图片拖动到占位符，或单击添加图标</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zh-CN" altLang="en-US" smtClean="0"/>
              <a:t>单击此处编辑母版标题样式</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51A0C47-018D-4460-B945-BFF7981B6CA6}" type="datetimeFigureOut">
              <a:rPr lang="en-US" smtClean="0"/>
              <a:pPr/>
              <a:t>15/8/26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zh-CN" altLang="en-US" smtClean="0"/>
              <a:t>单击此处编辑母版标题样式</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pPr/>
              <a:t>15/8/26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zh-CN" altLang="en-US" smtClean="0"/>
              <a:t>单击此处编辑母版标题样式</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pPr/>
              <a:t>15/8/26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pPr/>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Date Placeholder 2"/>
          <p:cNvSpPr>
            <a:spLocks noGrp="1"/>
          </p:cNvSpPr>
          <p:nvPr>
            <p:ph type="dt" sz="half" idx="10"/>
          </p:nvPr>
        </p:nvSpPr>
        <p:spPr/>
        <p:txBody>
          <a:bodyPr/>
          <a:lstStyle/>
          <a:p>
            <a:fld id="{651A0C47-018D-4460-B945-BFF7981B6CA6}" type="datetimeFigureOut">
              <a:rPr lang="en-US" smtClean="0"/>
              <a:pPr/>
              <a:t>15/8/26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pPr/>
              <a:t>15/8/26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zh-CN" altLang="en-US" smtClean="0"/>
              <a:t>单击此处编辑母版标题样式</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51A0C47-018D-4460-B945-BFF7981B6CA6}" type="datetimeFigureOut">
              <a:rPr lang="en-US" smtClean="0"/>
              <a:pPr/>
              <a:t>15/8/26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zh-CN" altLang="en-US" smtClean="0"/>
              <a:t>单击此处编辑母版标题样式</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651A0C47-018D-4460-B945-BFF7981B6CA6}" type="datetimeFigureOut">
              <a:rPr lang="en-US" smtClean="0"/>
              <a:pPr/>
              <a:t>15/8/26</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9C1F5A0A-F6FC-4FFD-9B49-0DA8697211D9}"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 Id="rId3"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72476" y="4433964"/>
            <a:ext cx="7546319" cy="1107996"/>
          </a:xfrm>
          <a:prstGeom prst="rect">
            <a:avLst/>
          </a:prstGeom>
          <a:noFill/>
          <a:effectLst>
            <a:outerShdw blurRad="50800" dist="38100" dir="2700000" algn="tl" rotWithShape="0">
              <a:srgbClr val="000000">
                <a:alpha val="43000"/>
              </a:srgbClr>
            </a:outerShdw>
          </a:effectLst>
        </p:spPr>
        <p:txBody>
          <a:bodyPr wrap="none" rtlCol="0">
            <a:spAutoFit/>
          </a:bodyPr>
          <a:lstStyle/>
          <a:p>
            <a:r>
              <a:rPr kumimoji="1" lang="en-US" altLang="zh-CN" sz="6600" dirty="0" err="1" smtClean="0">
                <a:solidFill>
                  <a:srgbClr val="FFFFFF"/>
                </a:solidFill>
                <a:latin typeface="Arial Rounded MT Bold"/>
                <a:cs typeface="Arial Rounded MT Bold"/>
              </a:rPr>
              <a:t>www.Chinasyq.cn</a:t>
            </a:r>
            <a:endParaRPr kumimoji="1" lang="zh-CN" altLang="en-US" sz="6600" dirty="0">
              <a:solidFill>
                <a:srgbClr val="FFFFFF"/>
              </a:solidFill>
              <a:latin typeface="Arial Rounded MT Bold"/>
              <a:cs typeface="Arial Rounded MT Bold"/>
            </a:endParaRPr>
          </a:p>
        </p:txBody>
      </p:sp>
      <p:sp>
        <p:nvSpPr>
          <p:cNvPr id="9" name="矩形 8"/>
          <p:cNvSpPr/>
          <p:nvPr/>
        </p:nvSpPr>
        <p:spPr>
          <a:xfrm>
            <a:off x="0" y="2233074"/>
            <a:ext cx="9144000" cy="1800421"/>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0" name="文本框 9"/>
          <p:cNvSpPr txBox="1"/>
          <p:nvPr/>
        </p:nvSpPr>
        <p:spPr>
          <a:xfrm>
            <a:off x="4721627" y="3563517"/>
            <a:ext cx="2031325" cy="461665"/>
          </a:xfrm>
          <a:prstGeom prst="rect">
            <a:avLst/>
          </a:prstGeom>
          <a:noFill/>
          <a:effectLst>
            <a:outerShdw blurRad="50800" dist="38100" dir="2700000" algn="tl" rotWithShape="0">
              <a:srgbClr val="000000">
                <a:alpha val="43000"/>
              </a:srgbClr>
            </a:outerShdw>
          </a:effectLst>
        </p:spPr>
        <p:txBody>
          <a:bodyPr wrap="none" rtlCol="0">
            <a:spAutoFit/>
          </a:bodyPr>
          <a:lstStyle/>
          <a:p>
            <a:r>
              <a:rPr kumimoji="1" lang="zh-CN" altLang="en-US" sz="2400" dirty="0" smtClean="0">
                <a:latin typeface="微软雅黑"/>
                <a:ea typeface="微软雅黑"/>
                <a:cs typeface="微软雅黑"/>
              </a:rPr>
              <a:t>项目整体规划</a:t>
            </a:r>
            <a:endParaRPr kumimoji="1" lang="zh-CN" altLang="en-US" sz="2400" dirty="0">
              <a:latin typeface="微软雅黑"/>
              <a:ea typeface="微软雅黑"/>
              <a:cs typeface="微软雅黑"/>
            </a:endParaRPr>
          </a:p>
        </p:txBody>
      </p:sp>
      <p:pic>
        <p:nvPicPr>
          <p:cNvPr id="4" name="图片 3" descr="摄影圈.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700" y="1703378"/>
            <a:ext cx="2748928" cy="2748928"/>
          </a:xfrm>
          <a:prstGeom prst="rect">
            <a:avLst/>
          </a:prstGeom>
        </p:spPr>
      </p:pic>
    </p:spTree>
    <p:extLst>
      <p:ext uri="{BB962C8B-B14F-4D97-AF65-F5344CB8AC3E}">
        <p14:creationId xmlns:p14="http://schemas.microsoft.com/office/powerpoint/2010/main" val="30148230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233074"/>
            <a:ext cx="9144000" cy="1800421"/>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6600" dirty="0" smtClean="0">
                <a:latin typeface="微软雅黑"/>
                <a:ea typeface="微软雅黑"/>
                <a:cs typeface="微软雅黑"/>
              </a:rPr>
              <a:t>          </a:t>
            </a:r>
          </a:p>
          <a:p>
            <a:pPr algn="ctr"/>
            <a:r>
              <a:rPr kumimoji="1" lang="en-US" altLang="zh-CN" sz="6600" dirty="0" smtClean="0">
                <a:latin typeface="微软雅黑"/>
                <a:ea typeface="微软雅黑"/>
                <a:cs typeface="微软雅黑"/>
              </a:rPr>
              <a:t>         </a:t>
            </a:r>
            <a:r>
              <a:rPr kumimoji="1" lang="en-US" altLang="zh-CN" sz="3200" dirty="0" smtClean="0">
                <a:latin typeface="微软雅黑"/>
                <a:ea typeface="微软雅黑"/>
                <a:cs typeface="微软雅黑"/>
              </a:rPr>
              <a:t>APP</a:t>
            </a:r>
            <a:endParaRPr kumimoji="1" lang="zh-CN" altLang="en-US" sz="3200" dirty="0">
              <a:latin typeface="微软雅黑"/>
              <a:ea typeface="微软雅黑"/>
              <a:cs typeface="微软雅黑"/>
            </a:endParaRPr>
          </a:p>
        </p:txBody>
      </p:sp>
      <p:sp>
        <p:nvSpPr>
          <p:cNvPr id="5" name="文本框 4"/>
          <p:cNvSpPr txBox="1"/>
          <p:nvPr/>
        </p:nvSpPr>
        <p:spPr>
          <a:xfrm>
            <a:off x="1574765" y="4045200"/>
            <a:ext cx="6038256" cy="1107996"/>
          </a:xfrm>
          <a:prstGeom prst="rect">
            <a:avLst/>
          </a:prstGeom>
          <a:noFill/>
          <a:effectLst>
            <a:outerShdw blurRad="50800" dist="38100" dir="2700000" algn="tl" rotWithShape="0">
              <a:srgbClr val="000000">
                <a:alpha val="43000"/>
              </a:srgbClr>
            </a:outerShdw>
          </a:effectLst>
        </p:spPr>
        <p:txBody>
          <a:bodyPr wrap="none" rtlCol="0">
            <a:spAutoFit/>
          </a:bodyPr>
          <a:lstStyle/>
          <a:p>
            <a:r>
              <a:rPr kumimoji="1" lang="en-US" altLang="zh-CN" sz="6600" dirty="0" err="1" smtClean="0">
                <a:solidFill>
                  <a:srgbClr val="FFFFFF"/>
                </a:solidFill>
                <a:latin typeface="Arial Hebrew"/>
                <a:cs typeface="Arial Hebrew"/>
              </a:rPr>
              <a:t>www.Chinasyq.cn</a:t>
            </a:r>
            <a:endParaRPr kumimoji="1" lang="zh-CN" altLang="en-US" sz="6600" dirty="0">
              <a:solidFill>
                <a:srgbClr val="FFFFFF"/>
              </a:solidFill>
              <a:latin typeface="Arial Hebrew"/>
              <a:cs typeface="Arial Hebrew"/>
            </a:endParaRPr>
          </a:p>
        </p:txBody>
      </p:sp>
      <p:pic>
        <p:nvPicPr>
          <p:cNvPr id="7" name="图片 6" descr="摄影圈.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689" y="1554768"/>
            <a:ext cx="2748928" cy="2748928"/>
          </a:xfrm>
          <a:prstGeom prst="rect">
            <a:avLst/>
          </a:prstGeom>
        </p:spPr>
      </p:pic>
    </p:spTree>
    <p:extLst>
      <p:ext uri="{BB962C8B-B14F-4D97-AF65-F5344CB8AC3E}">
        <p14:creationId xmlns:p14="http://schemas.microsoft.com/office/powerpoint/2010/main" val="12320497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Administrator\Desktop\全新\sy_54615863463.jpg"/>
          <p:cNvPicPr>
            <a:picLocks noChangeAspect="1" noChangeArrowheads="1"/>
          </p:cNvPicPr>
          <p:nvPr/>
        </p:nvPicPr>
        <p:blipFill rotWithShape="1">
          <a:blip r:embed="rId2">
            <a:extLst>
              <a:ext uri="{28A0092B-C50C-407E-A947-70E740481C1C}">
                <a14:useLocalDpi xmlns:a14="http://schemas.microsoft.com/office/drawing/2010/main" val="0"/>
              </a:ext>
            </a:extLst>
          </a:blip>
          <a:srcRect t="23631" b="20470"/>
          <a:stretch/>
        </p:blipFill>
        <p:spPr bwMode="auto">
          <a:xfrm>
            <a:off x="1" y="843666"/>
            <a:ext cx="9144000" cy="520213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1149" y="1120209"/>
            <a:ext cx="2921067" cy="646331"/>
          </a:xfrm>
          <a:prstGeom prst="rect">
            <a:avLst/>
          </a:prstGeom>
          <a:noFill/>
        </p:spPr>
        <p:txBody>
          <a:bodyPr wrap="none" rtlCol="0">
            <a:spAutoFit/>
          </a:bodyPr>
          <a:lstStyle/>
          <a:p>
            <a:r>
              <a:rPr lang="en-US" altLang="zh-CN" sz="36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APP</a:t>
            </a:r>
            <a:r>
              <a:rPr lang="zh-CN" altLang="en-US" sz="36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核心功能</a:t>
            </a:r>
            <a:endPar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3644448" y="3582196"/>
            <a:ext cx="710451" cy="400110"/>
          </a:xfrm>
          <a:prstGeom prst="rect">
            <a:avLst/>
          </a:prstGeom>
          <a:noFill/>
        </p:spPr>
        <p:txBody>
          <a:bodyPr wrap="none" rtlCol="0">
            <a:spAutoFit/>
          </a:bodyPr>
          <a:lstStyle/>
          <a:p>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展示</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5523401" y="1314054"/>
            <a:ext cx="710451" cy="400110"/>
          </a:xfrm>
          <a:prstGeom prst="rect">
            <a:avLst/>
          </a:prstGeom>
          <a:noFill/>
        </p:spPr>
        <p:txBody>
          <a:bodyPr wrap="none" rtlCol="0">
            <a:spAutoFit/>
          </a:bodyPr>
          <a:lstStyle/>
          <a:p>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圈子</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5059583" y="1766540"/>
            <a:ext cx="1768391" cy="892552"/>
          </a:xfrm>
          <a:prstGeom prst="rect">
            <a:avLst/>
          </a:prstGeom>
          <a:noFill/>
        </p:spPr>
        <p:txBody>
          <a:bodyPr wrap="square" rtlCol="0">
            <a:spAutoFit/>
          </a:bodyPr>
          <a:lstStyle/>
          <a:p>
            <a:r>
              <a:rPr lang="en-US" altLang="zh-CN" sz="1300" dirty="0" smtClean="0">
                <a:latin typeface="微软雅黑" panose="020B0503020204020204" pitchFamily="34" charset="-122"/>
                <a:ea typeface="微软雅黑" panose="020B0503020204020204" pitchFamily="34" charset="-122"/>
              </a:rPr>
              <a:t>App</a:t>
            </a:r>
            <a:r>
              <a:rPr lang="zh-CN" altLang="en-US" sz="1300" dirty="0" smtClean="0">
                <a:latin typeface="微软雅黑" panose="020B0503020204020204" pitchFamily="34" charset="-122"/>
                <a:ea typeface="微软雅黑" panose="020B0503020204020204" pitchFamily="34" charset="-122"/>
              </a:rPr>
              <a:t>可在搜索、作品展示等版块关注添加好友，形成一个类似朋友圈的关系网。</a:t>
            </a:r>
            <a:endParaRPr lang="zh-CN" altLang="en-US" sz="13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618582" y="2212960"/>
            <a:ext cx="697627" cy="400110"/>
          </a:xfrm>
          <a:prstGeom prst="rect">
            <a:avLst/>
          </a:prstGeom>
          <a:noFill/>
        </p:spPr>
        <p:txBody>
          <a:bodyPr wrap="none" rtlCol="0">
            <a:spAutoFit/>
          </a:bodyPr>
          <a:lstStyle/>
          <a:p>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通讯</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6948291" y="2613070"/>
            <a:ext cx="2244847" cy="892552"/>
          </a:xfrm>
          <a:prstGeom prst="rect">
            <a:avLst/>
          </a:prstGeom>
          <a:noFill/>
        </p:spPr>
        <p:txBody>
          <a:bodyPr wrap="square" rtlCol="0">
            <a:spAutoFit/>
          </a:bodyPr>
          <a:lstStyle/>
          <a:p>
            <a:r>
              <a:rPr lang="zh-CN" altLang="en-US" sz="1300" dirty="0" smtClean="0">
                <a:latin typeface="微软雅黑" panose="020B0503020204020204" pitchFamily="34" charset="-122"/>
                <a:ea typeface="微软雅黑" panose="020B0503020204020204" pitchFamily="34" charset="-122"/>
              </a:rPr>
              <a:t>移动端作为最便利快捷的信息接收平台</a:t>
            </a:r>
            <a:r>
              <a:rPr lang="en-US" altLang="zh-CN" sz="1300" dirty="0" smtClean="0">
                <a:latin typeface="微软雅黑" panose="020B0503020204020204" pitchFamily="34" charset="-122"/>
                <a:ea typeface="微软雅黑" panose="020B0503020204020204" pitchFamily="34" charset="-122"/>
              </a:rPr>
              <a:t>app</a:t>
            </a:r>
            <a:r>
              <a:rPr lang="zh-CN" altLang="en-US" sz="1300" dirty="0" smtClean="0">
                <a:latin typeface="微软雅黑" panose="020B0503020204020204" pitchFamily="34" charset="-122"/>
                <a:ea typeface="微软雅黑" panose="020B0503020204020204" pitchFamily="34" charset="-122"/>
              </a:rPr>
              <a:t>会即时将摄协、比赛、朋友评论等信息及时的通知用户。</a:t>
            </a:r>
            <a:endParaRPr lang="zh-CN" altLang="en-US" sz="13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99201" y="3074055"/>
            <a:ext cx="2536064" cy="2031325"/>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01: </a:t>
            </a:r>
          </a:p>
          <a:p>
            <a:r>
              <a:rPr lang="zh-CN" altLang="en-US" b="1" dirty="0" smtClean="0">
                <a:latin typeface="微软雅黑" panose="020B0503020204020204" pitchFamily="34" charset="-122"/>
                <a:ea typeface="微软雅黑" panose="020B0503020204020204" pitchFamily="34" charset="-122"/>
              </a:rPr>
              <a:t>摄影爱好者的作品展示。</a:t>
            </a:r>
            <a:endParaRPr lang="en-US" altLang="zh-CN" b="1" dirty="0">
              <a:latin typeface="微软雅黑" panose="020B0503020204020204" pitchFamily="34" charset="-122"/>
              <a:ea typeface="微软雅黑" panose="020B0503020204020204" pitchFamily="34" charset="-122"/>
            </a:endParaRPr>
          </a:p>
          <a:p>
            <a:r>
              <a:rPr lang="zh-CN" altLang="zh-CN" b="1" dirty="0" smtClean="0">
                <a:latin typeface="微软雅黑" panose="020B0503020204020204" pitchFamily="34" charset="-122"/>
                <a:ea typeface="微软雅黑" panose="020B0503020204020204" pitchFamily="34" charset="-122"/>
              </a:rPr>
              <a:t>0</a:t>
            </a:r>
            <a:r>
              <a:rPr lang="en-US" altLang="zh-CN" b="1" dirty="0" smtClean="0">
                <a:latin typeface="微软雅黑" panose="020B0503020204020204" pitchFamily="34" charset="-122"/>
                <a:ea typeface="微软雅黑" panose="020B0503020204020204" pitchFamily="34" charset="-122"/>
              </a:rPr>
              <a:t>2:</a:t>
            </a:r>
          </a:p>
          <a:p>
            <a:r>
              <a:rPr lang="zh-CN" altLang="en-US" b="1" dirty="0" smtClean="0">
                <a:latin typeface="微软雅黑" panose="020B0503020204020204" pitchFamily="34" charset="-122"/>
                <a:ea typeface="微软雅黑" panose="020B0503020204020204" pitchFamily="34" charset="-122"/>
              </a:rPr>
              <a:t>关注与交流形成摄影爱好者的朋友圈。</a:t>
            </a:r>
            <a:endParaRPr lang="en-US" altLang="zh-CN" b="1" dirty="0" smtClean="0">
              <a:latin typeface="微软雅黑" panose="020B0503020204020204" pitchFamily="34" charset="-122"/>
              <a:ea typeface="微软雅黑" panose="020B0503020204020204" pitchFamily="34" charset="-122"/>
            </a:endParaRPr>
          </a:p>
          <a:p>
            <a:r>
              <a:rPr lang="zh-CN" altLang="zh-CN" b="1" dirty="0" smtClean="0">
                <a:latin typeface="微软雅黑" panose="020B0503020204020204" pitchFamily="34" charset="-122"/>
                <a:ea typeface="微软雅黑" panose="020B0503020204020204" pitchFamily="34" charset="-122"/>
              </a:rPr>
              <a:t>0</a:t>
            </a:r>
            <a:r>
              <a:rPr lang="en-US" altLang="zh-CN" b="1" dirty="0" smtClean="0">
                <a:latin typeface="微软雅黑" panose="020B0503020204020204" pitchFamily="34" charset="-122"/>
                <a:ea typeface="微软雅黑" panose="020B0503020204020204" pitchFamily="34" charset="-122"/>
              </a:rPr>
              <a:t>3:</a:t>
            </a:r>
          </a:p>
          <a:p>
            <a:r>
              <a:rPr lang="zh-CN" altLang="en-US" b="1" dirty="0" smtClean="0">
                <a:latin typeface="微软雅黑" panose="020B0503020204020204" pitchFamily="34" charset="-122"/>
                <a:ea typeface="微软雅黑" panose="020B0503020204020204" pitchFamily="34" charset="-122"/>
              </a:rPr>
              <a:t>各类信息的及时通讯。</a:t>
            </a:r>
            <a:endParaRPr lang="en-US" altLang="zh-CN" b="1" dirty="0" smtClean="0">
              <a:latin typeface="微软雅黑" panose="020B0503020204020204" pitchFamily="34" charset="-122"/>
              <a:ea typeface="微软雅黑" panose="020B0503020204020204" pitchFamily="34" charset="-122"/>
            </a:endParaRPr>
          </a:p>
        </p:txBody>
      </p:sp>
      <p:sp>
        <p:nvSpPr>
          <p:cNvPr id="14" name="文本框 13"/>
          <p:cNvSpPr txBox="1"/>
          <p:nvPr/>
        </p:nvSpPr>
        <p:spPr>
          <a:xfrm>
            <a:off x="339248" y="1935286"/>
            <a:ext cx="2710303" cy="369332"/>
          </a:xfrm>
          <a:prstGeom prst="rect">
            <a:avLst/>
          </a:prstGeom>
          <a:noFill/>
        </p:spPr>
        <p:txBody>
          <a:bodyPr wrap="square" rtlCol="0">
            <a:spAutoFit/>
          </a:bodyPr>
          <a:lstStyle/>
          <a:p>
            <a:r>
              <a:rPr kumimoji="1" lang="zh-CN" altLang="en-US" dirty="0" smtClean="0">
                <a:latin typeface="微软雅黑"/>
                <a:ea typeface="微软雅黑"/>
                <a:cs typeface="微软雅黑"/>
              </a:rPr>
              <a:t>形成摄影爱好者的圈子</a:t>
            </a:r>
            <a:endParaRPr kumimoji="1" lang="zh-CN" altLang="en-US" dirty="0">
              <a:latin typeface="微软雅黑"/>
              <a:ea typeface="微软雅黑"/>
              <a:cs typeface="微软雅黑"/>
            </a:endParaRPr>
          </a:p>
        </p:txBody>
      </p:sp>
      <p:sp>
        <p:nvSpPr>
          <p:cNvPr id="7" name="文本框 6"/>
          <p:cNvSpPr txBox="1"/>
          <p:nvPr/>
        </p:nvSpPr>
        <p:spPr>
          <a:xfrm>
            <a:off x="2910818" y="3995400"/>
            <a:ext cx="2211713" cy="892552"/>
          </a:xfrm>
          <a:prstGeom prst="rect">
            <a:avLst/>
          </a:prstGeom>
          <a:noFill/>
        </p:spPr>
        <p:txBody>
          <a:bodyPr wrap="square" rtlCol="0">
            <a:spAutoFit/>
          </a:bodyPr>
          <a:lstStyle/>
          <a:p>
            <a:r>
              <a:rPr lang="zh-CN" altLang="en-US" sz="1300" dirty="0" smtClean="0">
                <a:latin typeface="微软雅黑" panose="020B0503020204020204" pitchFamily="34" charset="-122"/>
                <a:ea typeface="微软雅黑" panose="020B0503020204020204" pitchFamily="34" charset="-122"/>
              </a:rPr>
              <a:t>网站与</a:t>
            </a:r>
            <a:r>
              <a:rPr lang="en-US" altLang="zh-CN" sz="1300" dirty="0" smtClean="0">
                <a:latin typeface="微软雅黑" panose="020B0503020204020204" pitchFamily="34" charset="-122"/>
                <a:ea typeface="微软雅黑" panose="020B0503020204020204" pitchFamily="34" charset="-122"/>
              </a:rPr>
              <a:t>app</a:t>
            </a:r>
            <a:r>
              <a:rPr lang="zh-CN" altLang="en-US" sz="1300" dirty="0" smtClean="0">
                <a:latin typeface="微软雅黑" panose="020B0503020204020204" pitchFamily="34" charset="-122"/>
                <a:ea typeface="微软雅黑" panose="020B0503020204020204" pitchFamily="34" charset="-122"/>
              </a:rPr>
              <a:t>相互关联，统一数据库，摄影爱好者的参赛作品在手机端可更方便的展示。</a:t>
            </a:r>
            <a:endParaRPr lang="zh-CN" altLang="en-US" sz="13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39048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直线连接符 48"/>
          <p:cNvCxnSpPr/>
          <p:nvPr/>
        </p:nvCxnSpPr>
        <p:spPr>
          <a:xfrm>
            <a:off x="5288718" y="2655121"/>
            <a:ext cx="0" cy="3404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线连接符 19"/>
          <p:cNvCxnSpPr/>
          <p:nvPr/>
        </p:nvCxnSpPr>
        <p:spPr>
          <a:xfrm>
            <a:off x="5297999" y="5467045"/>
            <a:ext cx="0" cy="3404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线连接符 16"/>
          <p:cNvCxnSpPr/>
          <p:nvPr/>
        </p:nvCxnSpPr>
        <p:spPr>
          <a:xfrm>
            <a:off x="5286812" y="1780156"/>
            <a:ext cx="0" cy="3404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4120866" y="2330738"/>
            <a:ext cx="492443" cy="1631216"/>
          </a:xfrm>
          <a:prstGeom prst="rect">
            <a:avLst/>
          </a:prstGeom>
          <a:noFill/>
        </p:spPr>
        <p:txBody>
          <a:bodyPr vert="eaVert" wrap="none" rtlCol="0">
            <a:spAutoFit/>
          </a:bodyPr>
          <a:lstStyle/>
          <a:p>
            <a:r>
              <a:rPr kumimoji="1" lang="zh-CN" altLang="en-US" sz="2000" dirty="0" smtClean="0">
                <a:latin typeface="微软雅黑"/>
                <a:ea typeface="微软雅黑"/>
                <a:cs typeface="微软雅黑"/>
              </a:rPr>
              <a:t>七大主要版块</a:t>
            </a:r>
            <a:endParaRPr kumimoji="1" lang="zh-CN" altLang="en-US" sz="2000" dirty="0">
              <a:latin typeface="微软雅黑"/>
              <a:ea typeface="微软雅黑"/>
              <a:cs typeface="微软雅黑"/>
            </a:endParaRPr>
          </a:p>
        </p:txBody>
      </p:sp>
      <p:sp>
        <p:nvSpPr>
          <p:cNvPr id="8" name="圆角矩形 7"/>
          <p:cNvSpPr/>
          <p:nvPr/>
        </p:nvSpPr>
        <p:spPr>
          <a:xfrm>
            <a:off x="4807089" y="224878"/>
            <a:ext cx="963257" cy="654701"/>
          </a:xfrm>
          <a:prstGeom prst="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微软雅黑"/>
                <a:ea typeface="微软雅黑"/>
                <a:cs typeface="微软雅黑"/>
              </a:rPr>
              <a:t>发现</a:t>
            </a:r>
            <a:endParaRPr kumimoji="1" lang="zh-CN" altLang="en-US" dirty="0">
              <a:solidFill>
                <a:schemeClr val="bg1"/>
              </a:solidFill>
              <a:latin typeface="微软雅黑"/>
              <a:ea typeface="微软雅黑"/>
              <a:cs typeface="微软雅黑"/>
            </a:endParaRPr>
          </a:p>
        </p:txBody>
      </p:sp>
      <p:sp>
        <p:nvSpPr>
          <p:cNvPr id="10" name="圆角矩形 9"/>
          <p:cNvSpPr/>
          <p:nvPr/>
        </p:nvSpPr>
        <p:spPr>
          <a:xfrm>
            <a:off x="4807089" y="1138965"/>
            <a:ext cx="963257" cy="654701"/>
          </a:xfrm>
          <a:prstGeom prst="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微软雅黑"/>
                <a:ea typeface="微软雅黑"/>
                <a:cs typeface="微软雅黑"/>
              </a:rPr>
              <a:t>影展</a:t>
            </a:r>
            <a:endParaRPr kumimoji="1" lang="zh-CN" altLang="en-US" dirty="0">
              <a:solidFill>
                <a:schemeClr val="bg1"/>
              </a:solidFill>
              <a:latin typeface="微软雅黑"/>
              <a:ea typeface="微软雅黑"/>
              <a:cs typeface="微软雅黑"/>
            </a:endParaRPr>
          </a:p>
        </p:txBody>
      </p:sp>
      <p:sp>
        <p:nvSpPr>
          <p:cNvPr id="11" name="圆角矩形 10"/>
          <p:cNvSpPr/>
          <p:nvPr/>
        </p:nvSpPr>
        <p:spPr>
          <a:xfrm>
            <a:off x="4807089" y="2035229"/>
            <a:ext cx="963257" cy="654701"/>
          </a:xfrm>
          <a:prstGeom prst="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微软雅黑"/>
                <a:ea typeface="微软雅黑"/>
                <a:cs typeface="微软雅黑"/>
              </a:rPr>
              <a:t>照相机</a:t>
            </a:r>
            <a:endParaRPr kumimoji="1" lang="zh-CN" altLang="en-US" dirty="0">
              <a:solidFill>
                <a:schemeClr val="bg1"/>
              </a:solidFill>
              <a:latin typeface="微软雅黑"/>
              <a:ea typeface="微软雅黑"/>
              <a:cs typeface="微软雅黑"/>
            </a:endParaRPr>
          </a:p>
        </p:txBody>
      </p:sp>
      <p:sp>
        <p:nvSpPr>
          <p:cNvPr id="13" name="圆角矩形 12"/>
          <p:cNvSpPr/>
          <p:nvPr/>
        </p:nvSpPr>
        <p:spPr>
          <a:xfrm>
            <a:off x="4807089" y="4843261"/>
            <a:ext cx="963258" cy="654701"/>
          </a:xfrm>
          <a:prstGeom prst="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微软雅黑"/>
                <a:ea typeface="微软雅黑"/>
                <a:cs typeface="微软雅黑"/>
              </a:rPr>
              <a:t>消息</a:t>
            </a:r>
            <a:endParaRPr kumimoji="1" lang="zh-CN" altLang="en-US" dirty="0">
              <a:solidFill>
                <a:schemeClr val="bg1"/>
              </a:solidFill>
              <a:latin typeface="微软雅黑"/>
              <a:ea typeface="微软雅黑"/>
              <a:cs typeface="微软雅黑"/>
            </a:endParaRPr>
          </a:p>
        </p:txBody>
      </p:sp>
      <p:sp>
        <p:nvSpPr>
          <p:cNvPr id="14" name="圆角矩形 13"/>
          <p:cNvSpPr/>
          <p:nvPr/>
        </p:nvSpPr>
        <p:spPr>
          <a:xfrm>
            <a:off x="4807089" y="5712921"/>
            <a:ext cx="963258" cy="654701"/>
          </a:xfrm>
          <a:prstGeom prst="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微软雅黑"/>
                <a:ea typeface="微软雅黑"/>
                <a:cs typeface="微软雅黑"/>
              </a:rPr>
              <a:t>资讯</a:t>
            </a:r>
            <a:endParaRPr kumimoji="1" lang="zh-CN" altLang="en-US" dirty="0">
              <a:solidFill>
                <a:schemeClr val="bg1"/>
              </a:solidFill>
              <a:latin typeface="微软雅黑"/>
              <a:ea typeface="微软雅黑"/>
              <a:cs typeface="微软雅黑"/>
            </a:endParaRPr>
          </a:p>
        </p:txBody>
      </p:sp>
      <p:cxnSp>
        <p:nvCxnSpPr>
          <p:cNvPr id="16" name="直线连接符 15"/>
          <p:cNvCxnSpPr>
            <a:stCxn id="8" idx="2"/>
            <a:endCxn id="10" idx="0"/>
          </p:cNvCxnSpPr>
          <p:nvPr/>
        </p:nvCxnSpPr>
        <p:spPr>
          <a:xfrm>
            <a:off x="5288718" y="879579"/>
            <a:ext cx="0" cy="25938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线连接符 17"/>
          <p:cNvCxnSpPr/>
          <p:nvPr/>
        </p:nvCxnSpPr>
        <p:spPr>
          <a:xfrm>
            <a:off x="5286812" y="3554570"/>
            <a:ext cx="0" cy="3404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线连接符 18"/>
          <p:cNvCxnSpPr/>
          <p:nvPr/>
        </p:nvCxnSpPr>
        <p:spPr>
          <a:xfrm>
            <a:off x="5288718" y="4480940"/>
            <a:ext cx="0" cy="3404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线箭头连接符 23"/>
          <p:cNvCxnSpPr>
            <a:stCxn id="8" idx="3"/>
          </p:cNvCxnSpPr>
          <p:nvPr/>
        </p:nvCxnSpPr>
        <p:spPr>
          <a:xfrm>
            <a:off x="5770346" y="552229"/>
            <a:ext cx="66776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圆角矩形 25"/>
          <p:cNvSpPr/>
          <p:nvPr/>
        </p:nvSpPr>
        <p:spPr>
          <a:xfrm>
            <a:off x="6438111" y="224878"/>
            <a:ext cx="2409159" cy="654701"/>
          </a:xfrm>
          <a:prstGeom prst="roundRect">
            <a:avLst/>
          </a:prstGeom>
          <a:noFill/>
          <a:ln>
            <a:solidFill>
              <a:srgbClr val="FF5E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27" name="直线箭头连接符 26"/>
          <p:cNvCxnSpPr/>
          <p:nvPr/>
        </p:nvCxnSpPr>
        <p:spPr>
          <a:xfrm>
            <a:off x="5770346" y="1461588"/>
            <a:ext cx="66776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圆角矩形 27"/>
          <p:cNvSpPr/>
          <p:nvPr/>
        </p:nvSpPr>
        <p:spPr>
          <a:xfrm>
            <a:off x="6438111" y="1134237"/>
            <a:ext cx="2409159" cy="654701"/>
          </a:xfrm>
          <a:prstGeom prst="roundRect">
            <a:avLst/>
          </a:prstGeom>
          <a:noFill/>
          <a:ln>
            <a:solidFill>
              <a:srgbClr val="FF5E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29" name="直线箭头连接符 28"/>
          <p:cNvCxnSpPr/>
          <p:nvPr/>
        </p:nvCxnSpPr>
        <p:spPr>
          <a:xfrm>
            <a:off x="5770346" y="2366219"/>
            <a:ext cx="66776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圆角矩形 29"/>
          <p:cNvSpPr/>
          <p:nvPr/>
        </p:nvSpPr>
        <p:spPr>
          <a:xfrm>
            <a:off x="6438111" y="2038868"/>
            <a:ext cx="2409159" cy="654701"/>
          </a:xfrm>
          <a:prstGeom prst="roundRect">
            <a:avLst/>
          </a:prstGeom>
          <a:noFill/>
          <a:ln>
            <a:solidFill>
              <a:srgbClr val="FF5E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31" name="直线箭头连接符 30"/>
          <p:cNvCxnSpPr/>
          <p:nvPr/>
        </p:nvCxnSpPr>
        <p:spPr>
          <a:xfrm>
            <a:off x="5770346" y="4221278"/>
            <a:ext cx="66776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圆角矩形 31"/>
          <p:cNvSpPr/>
          <p:nvPr/>
        </p:nvSpPr>
        <p:spPr>
          <a:xfrm>
            <a:off x="6438111" y="3893927"/>
            <a:ext cx="2409159" cy="654701"/>
          </a:xfrm>
          <a:prstGeom prst="roundRect">
            <a:avLst/>
          </a:prstGeom>
          <a:noFill/>
          <a:ln>
            <a:solidFill>
              <a:srgbClr val="FF5E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33" name="直线箭头连接符 32"/>
          <p:cNvCxnSpPr/>
          <p:nvPr/>
        </p:nvCxnSpPr>
        <p:spPr>
          <a:xfrm>
            <a:off x="5770346" y="5179552"/>
            <a:ext cx="66776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圆角矩形 33"/>
          <p:cNvSpPr/>
          <p:nvPr/>
        </p:nvSpPr>
        <p:spPr>
          <a:xfrm>
            <a:off x="6438111" y="4798161"/>
            <a:ext cx="2409159" cy="654701"/>
          </a:xfrm>
          <a:prstGeom prst="roundRect">
            <a:avLst/>
          </a:prstGeom>
          <a:noFill/>
          <a:ln>
            <a:solidFill>
              <a:srgbClr val="FF5E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35" name="直线箭头连接符 34"/>
          <p:cNvCxnSpPr/>
          <p:nvPr/>
        </p:nvCxnSpPr>
        <p:spPr>
          <a:xfrm>
            <a:off x="5770346" y="6021361"/>
            <a:ext cx="66776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6" name="圆角矩形 35"/>
          <p:cNvSpPr/>
          <p:nvPr/>
        </p:nvSpPr>
        <p:spPr>
          <a:xfrm>
            <a:off x="6438111" y="5694010"/>
            <a:ext cx="2409159" cy="654701"/>
          </a:xfrm>
          <a:prstGeom prst="roundRect">
            <a:avLst/>
          </a:prstGeom>
          <a:noFill/>
          <a:ln>
            <a:solidFill>
              <a:srgbClr val="FF5E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6357039" y="221190"/>
            <a:ext cx="2492990" cy="646331"/>
          </a:xfrm>
          <a:prstGeom prst="rect">
            <a:avLst/>
          </a:prstGeom>
          <a:noFill/>
        </p:spPr>
        <p:txBody>
          <a:bodyPr wrap="none" rtlCol="0">
            <a:spAutoFit/>
          </a:bodyPr>
          <a:lstStyle/>
          <a:p>
            <a:r>
              <a:rPr kumimoji="1" lang="zh-CN" altLang="en-US" sz="1200" dirty="0" smtClean="0">
                <a:latin typeface="微软雅黑"/>
                <a:ea typeface="微软雅黑"/>
                <a:cs typeface="微软雅黑"/>
              </a:rPr>
              <a:t>爱好者上传的作品精选（参赛作品</a:t>
            </a:r>
            <a:endParaRPr kumimoji="1"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及上传作品）以个人为单位建立文</a:t>
            </a:r>
            <a:endParaRPr kumimoji="1"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件夹，可点赞评论。</a:t>
            </a:r>
            <a:endParaRPr kumimoji="1" lang="zh-CN" altLang="en-US" sz="1200" dirty="0">
              <a:latin typeface="微软雅黑"/>
              <a:ea typeface="微软雅黑"/>
              <a:cs typeface="微软雅黑"/>
            </a:endParaRPr>
          </a:p>
        </p:txBody>
      </p:sp>
      <p:sp>
        <p:nvSpPr>
          <p:cNvPr id="38" name="文本框 37"/>
          <p:cNvSpPr txBox="1"/>
          <p:nvPr/>
        </p:nvSpPr>
        <p:spPr>
          <a:xfrm>
            <a:off x="6438111" y="1323088"/>
            <a:ext cx="2492990" cy="276999"/>
          </a:xfrm>
          <a:prstGeom prst="rect">
            <a:avLst/>
          </a:prstGeom>
          <a:noFill/>
        </p:spPr>
        <p:txBody>
          <a:bodyPr wrap="none" rtlCol="0">
            <a:spAutoFit/>
          </a:bodyPr>
          <a:lstStyle/>
          <a:p>
            <a:r>
              <a:rPr kumimoji="1" lang="zh-CN" altLang="en-US" sz="1200" dirty="0" smtClean="0">
                <a:latin typeface="微软雅黑"/>
                <a:ea typeface="微软雅黑"/>
                <a:cs typeface="微软雅黑"/>
              </a:rPr>
              <a:t>在线影展的作品展示，与网站相同</a:t>
            </a:r>
            <a:endParaRPr kumimoji="1" lang="zh-CN" altLang="en-US" sz="1200" dirty="0">
              <a:latin typeface="微软雅黑"/>
              <a:ea typeface="微软雅黑"/>
              <a:cs typeface="微软雅黑"/>
            </a:endParaRPr>
          </a:p>
        </p:txBody>
      </p:sp>
      <p:sp>
        <p:nvSpPr>
          <p:cNvPr id="39" name="文本框 38"/>
          <p:cNvSpPr txBox="1"/>
          <p:nvPr/>
        </p:nvSpPr>
        <p:spPr>
          <a:xfrm>
            <a:off x="6438111" y="2035180"/>
            <a:ext cx="2339102" cy="646331"/>
          </a:xfrm>
          <a:prstGeom prst="rect">
            <a:avLst/>
          </a:prstGeom>
          <a:noFill/>
        </p:spPr>
        <p:txBody>
          <a:bodyPr wrap="none" rtlCol="0">
            <a:spAutoFit/>
          </a:bodyPr>
          <a:lstStyle/>
          <a:p>
            <a:r>
              <a:rPr kumimoji="1" lang="zh-CN" altLang="en-US" sz="1200" dirty="0" smtClean="0">
                <a:latin typeface="微软雅黑"/>
                <a:ea typeface="微软雅黑"/>
                <a:cs typeface="微软雅黑"/>
              </a:rPr>
              <a:t>点击可直接打开手机照相机进行</a:t>
            </a:r>
            <a:endParaRPr kumimoji="1"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拍摄，并直接进行上传（可上传</a:t>
            </a:r>
            <a:endParaRPr kumimoji="1"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至个人影集或参赛）</a:t>
            </a:r>
            <a:endParaRPr kumimoji="1" lang="zh-CN" altLang="en-US" sz="1200" dirty="0">
              <a:latin typeface="微软雅黑"/>
              <a:ea typeface="微软雅黑"/>
              <a:cs typeface="微软雅黑"/>
            </a:endParaRPr>
          </a:p>
        </p:txBody>
      </p:sp>
      <p:sp>
        <p:nvSpPr>
          <p:cNvPr id="40" name="文本框 39"/>
          <p:cNvSpPr txBox="1"/>
          <p:nvPr/>
        </p:nvSpPr>
        <p:spPr>
          <a:xfrm>
            <a:off x="6438111" y="3971299"/>
            <a:ext cx="2436034" cy="461665"/>
          </a:xfrm>
          <a:prstGeom prst="rect">
            <a:avLst/>
          </a:prstGeom>
          <a:noFill/>
        </p:spPr>
        <p:txBody>
          <a:bodyPr wrap="none" rtlCol="0">
            <a:spAutoFit/>
          </a:bodyPr>
          <a:lstStyle/>
          <a:p>
            <a:r>
              <a:rPr kumimoji="1" lang="zh-CN" altLang="en-US" sz="1200" dirty="0" smtClean="0">
                <a:latin typeface="微软雅黑"/>
                <a:ea typeface="微软雅黑"/>
                <a:cs typeface="微软雅黑"/>
              </a:rPr>
              <a:t>类似</a:t>
            </a:r>
            <a:r>
              <a:rPr kumimoji="1" lang="en-US" altLang="zh-CN" sz="1200" dirty="0" smtClean="0">
                <a:latin typeface="微软雅黑"/>
                <a:ea typeface="微软雅黑"/>
                <a:cs typeface="微软雅黑"/>
              </a:rPr>
              <a:t>QQ</a:t>
            </a:r>
            <a:r>
              <a:rPr kumimoji="1" lang="zh-CN" altLang="en-US" sz="1200" dirty="0" smtClean="0">
                <a:latin typeface="微软雅黑"/>
                <a:ea typeface="微软雅黑"/>
                <a:cs typeface="微软雅黑"/>
              </a:rPr>
              <a:t>空间，可建立影集、作品</a:t>
            </a:r>
            <a:endParaRPr kumimoji="1"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上传、管理好友、个人设置等</a:t>
            </a:r>
            <a:endParaRPr kumimoji="1" lang="zh-CN" altLang="en-US" sz="1200" dirty="0">
              <a:latin typeface="微软雅黑"/>
              <a:ea typeface="微软雅黑"/>
              <a:cs typeface="微软雅黑"/>
            </a:endParaRPr>
          </a:p>
        </p:txBody>
      </p:sp>
      <p:sp>
        <p:nvSpPr>
          <p:cNvPr id="41" name="文本框 40"/>
          <p:cNvSpPr txBox="1"/>
          <p:nvPr/>
        </p:nvSpPr>
        <p:spPr>
          <a:xfrm>
            <a:off x="6438111" y="4886806"/>
            <a:ext cx="2339102" cy="461665"/>
          </a:xfrm>
          <a:prstGeom prst="rect">
            <a:avLst/>
          </a:prstGeom>
          <a:noFill/>
        </p:spPr>
        <p:txBody>
          <a:bodyPr wrap="none" rtlCol="0">
            <a:spAutoFit/>
          </a:bodyPr>
          <a:lstStyle/>
          <a:p>
            <a:r>
              <a:rPr kumimoji="1" lang="zh-CN" altLang="en-US" sz="1200" dirty="0" smtClean="0">
                <a:latin typeface="微软雅黑"/>
                <a:ea typeface="微软雅黑"/>
                <a:cs typeface="微软雅黑"/>
              </a:rPr>
              <a:t>获奖通知、好友评论、官方信息</a:t>
            </a:r>
            <a:endParaRPr kumimoji="1"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推送等。</a:t>
            </a:r>
            <a:endParaRPr kumimoji="1" lang="zh-CN" altLang="en-US" sz="1200" dirty="0">
              <a:latin typeface="微软雅黑"/>
              <a:ea typeface="微软雅黑"/>
              <a:cs typeface="微软雅黑"/>
            </a:endParaRPr>
          </a:p>
        </p:txBody>
      </p:sp>
      <p:sp>
        <p:nvSpPr>
          <p:cNvPr id="43" name="文本框 42"/>
          <p:cNvSpPr txBox="1"/>
          <p:nvPr/>
        </p:nvSpPr>
        <p:spPr>
          <a:xfrm>
            <a:off x="6438111" y="5885484"/>
            <a:ext cx="2492990" cy="276999"/>
          </a:xfrm>
          <a:prstGeom prst="rect">
            <a:avLst/>
          </a:prstGeom>
          <a:noFill/>
        </p:spPr>
        <p:txBody>
          <a:bodyPr wrap="none" rtlCol="0">
            <a:spAutoFit/>
          </a:bodyPr>
          <a:lstStyle/>
          <a:p>
            <a:r>
              <a:rPr kumimoji="1" lang="zh-CN" altLang="en-US" sz="1200" dirty="0" smtClean="0">
                <a:latin typeface="微软雅黑"/>
                <a:ea typeface="微软雅黑"/>
                <a:cs typeface="微软雅黑"/>
              </a:rPr>
              <a:t>比赛信息、活动信息及获奖信息等</a:t>
            </a:r>
            <a:endParaRPr kumimoji="1" lang="zh-CN" altLang="en-US" sz="1200" dirty="0">
              <a:latin typeface="微软雅黑"/>
              <a:ea typeface="微软雅黑"/>
              <a:cs typeface="微软雅黑"/>
            </a:endParaRPr>
          </a:p>
        </p:txBody>
      </p:sp>
      <p:sp>
        <p:nvSpPr>
          <p:cNvPr id="44" name="文本框 43"/>
          <p:cNvSpPr txBox="1"/>
          <p:nvPr/>
        </p:nvSpPr>
        <p:spPr>
          <a:xfrm>
            <a:off x="5352047" y="6516281"/>
            <a:ext cx="3111549" cy="276999"/>
          </a:xfrm>
          <a:prstGeom prst="rect">
            <a:avLst/>
          </a:prstGeom>
          <a:noFill/>
        </p:spPr>
        <p:txBody>
          <a:bodyPr wrap="none" rtlCol="0">
            <a:spAutoFit/>
          </a:bodyPr>
          <a:lstStyle/>
          <a:p>
            <a:r>
              <a:rPr kumimoji="1" lang="zh-CN" altLang="en-US" sz="1200" dirty="0" smtClean="0">
                <a:latin typeface="微软雅黑"/>
                <a:ea typeface="微软雅黑"/>
                <a:cs typeface="微软雅黑"/>
              </a:rPr>
              <a:t>开发中，预计</a:t>
            </a:r>
            <a:r>
              <a:rPr kumimoji="1" lang="en-US" altLang="zh-CN" sz="1200" dirty="0" smtClean="0">
                <a:latin typeface="微软雅黑"/>
                <a:ea typeface="微软雅黑"/>
                <a:cs typeface="微软雅黑"/>
              </a:rPr>
              <a:t>10</a:t>
            </a:r>
            <a:r>
              <a:rPr kumimoji="1" lang="zh-CN" altLang="en-US" sz="1200" dirty="0" smtClean="0">
                <a:latin typeface="微软雅黑"/>
                <a:ea typeface="微软雅黑"/>
                <a:cs typeface="微软雅黑"/>
              </a:rPr>
              <a:t>月中旬出第一版。。。。。</a:t>
            </a:r>
            <a:endParaRPr kumimoji="1" lang="zh-CN" altLang="en-US" sz="1200" dirty="0">
              <a:latin typeface="微软雅黑"/>
              <a:ea typeface="微软雅黑"/>
              <a:cs typeface="微软雅黑"/>
            </a:endParaRPr>
          </a:p>
        </p:txBody>
      </p:sp>
      <p:pic>
        <p:nvPicPr>
          <p:cNvPr id="45" name="图片 44" descr="手机界面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63662" cy="6858000"/>
          </a:xfrm>
          <a:prstGeom prst="rect">
            <a:avLst/>
          </a:prstGeom>
        </p:spPr>
      </p:pic>
      <p:sp>
        <p:nvSpPr>
          <p:cNvPr id="42" name="圆角矩形 41"/>
          <p:cNvSpPr/>
          <p:nvPr/>
        </p:nvSpPr>
        <p:spPr>
          <a:xfrm>
            <a:off x="4837881" y="2984719"/>
            <a:ext cx="963257" cy="654701"/>
          </a:xfrm>
          <a:prstGeom prst="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微软雅黑"/>
                <a:ea typeface="微软雅黑"/>
                <a:cs typeface="微软雅黑"/>
              </a:rPr>
              <a:t>圈子</a:t>
            </a:r>
            <a:endParaRPr kumimoji="1" lang="zh-CN" altLang="en-US" dirty="0">
              <a:solidFill>
                <a:schemeClr val="bg1"/>
              </a:solidFill>
              <a:latin typeface="微软雅黑"/>
              <a:ea typeface="微软雅黑"/>
              <a:cs typeface="微软雅黑"/>
            </a:endParaRPr>
          </a:p>
        </p:txBody>
      </p:sp>
      <p:cxnSp>
        <p:nvCxnSpPr>
          <p:cNvPr id="46" name="直线箭头连接符 45"/>
          <p:cNvCxnSpPr/>
          <p:nvPr/>
        </p:nvCxnSpPr>
        <p:spPr>
          <a:xfrm>
            <a:off x="5801138" y="3275179"/>
            <a:ext cx="66776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圆角矩形 46"/>
          <p:cNvSpPr/>
          <p:nvPr/>
        </p:nvSpPr>
        <p:spPr>
          <a:xfrm>
            <a:off x="6468903" y="3042398"/>
            <a:ext cx="2409159" cy="654701"/>
          </a:xfrm>
          <a:prstGeom prst="roundRect">
            <a:avLst/>
          </a:prstGeom>
          <a:noFill/>
          <a:ln>
            <a:solidFill>
              <a:srgbClr val="FF5E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6468903" y="3133280"/>
            <a:ext cx="2339102" cy="461665"/>
          </a:xfrm>
          <a:prstGeom prst="rect">
            <a:avLst/>
          </a:prstGeom>
          <a:noFill/>
        </p:spPr>
        <p:txBody>
          <a:bodyPr wrap="none" rtlCol="0">
            <a:spAutoFit/>
          </a:bodyPr>
          <a:lstStyle/>
          <a:p>
            <a:r>
              <a:rPr kumimoji="1" lang="zh-CN" altLang="en-US" sz="1200" dirty="0" smtClean="0">
                <a:latin typeface="微软雅黑"/>
                <a:ea typeface="微软雅黑"/>
                <a:cs typeface="微软雅黑"/>
              </a:rPr>
              <a:t>我所关注朋友的最新动态，类似</a:t>
            </a:r>
            <a:endParaRPr kumimoji="1"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微博、微信朋友圈。</a:t>
            </a:r>
            <a:endParaRPr kumimoji="1" lang="zh-CN" altLang="en-US" sz="1200" dirty="0">
              <a:latin typeface="微软雅黑"/>
              <a:ea typeface="微软雅黑"/>
              <a:cs typeface="微软雅黑"/>
            </a:endParaRPr>
          </a:p>
        </p:txBody>
      </p:sp>
      <p:sp>
        <p:nvSpPr>
          <p:cNvPr id="12" name="圆角矩形 11"/>
          <p:cNvSpPr/>
          <p:nvPr/>
        </p:nvSpPr>
        <p:spPr>
          <a:xfrm>
            <a:off x="4807089" y="3907299"/>
            <a:ext cx="963258" cy="654701"/>
          </a:xfrm>
          <a:prstGeom prst="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微软雅黑"/>
                <a:ea typeface="微软雅黑"/>
                <a:cs typeface="微软雅黑"/>
              </a:rPr>
              <a:t>个人</a:t>
            </a:r>
            <a:endParaRPr kumimoji="1" lang="zh-CN" altLang="en-US"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20623696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a:grpSpLocks/>
          </p:cNvGrpSpPr>
          <p:nvPr/>
        </p:nvGrpSpPr>
        <p:grpSpPr bwMode="auto">
          <a:xfrm>
            <a:off x="318062" y="276603"/>
            <a:ext cx="2036082" cy="606283"/>
            <a:chOff x="4536508" y="1899586"/>
            <a:chExt cx="1567396" cy="623301"/>
          </a:xfrm>
          <a:solidFill>
            <a:srgbClr val="800000"/>
          </a:solidFill>
        </p:grpSpPr>
        <p:sp>
          <p:nvSpPr>
            <p:cNvPr id="5" name="圆角矩形 4"/>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6"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欢迎页</a:t>
              </a:r>
              <a:endParaRPr lang="en-US" altLang="zh-CN" sz="1800" dirty="0">
                <a:solidFill>
                  <a:srgbClr val="FFFFFF"/>
                </a:solidFill>
                <a:latin typeface="微软雅黑"/>
                <a:ea typeface="微软雅黑"/>
                <a:cs typeface="微软雅黑"/>
              </a:endParaRPr>
            </a:p>
          </p:txBody>
        </p:sp>
      </p:grpSp>
      <p:sp>
        <p:nvSpPr>
          <p:cNvPr id="7" name="椭圆 6"/>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1</a:t>
            </a:r>
            <a:endParaRPr lang="zh-CN" altLang="en-US" b="1" dirty="0">
              <a:solidFill>
                <a:schemeClr val="tx1"/>
              </a:solidFill>
              <a:latin typeface="微软雅黑"/>
              <a:ea typeface="微软雅黑"/>
              <a:cs typeface="微软雅黑"/>
            </a:endParaRPr>
          </a:p>
        </p:txBody>
      </p:sp>
      <p:pic>
        <p:nvPicPr>
          <p:cNvPr id="9" name="图片 8" descr="图片00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189" y="882886"/>
            <a:ext cx="3067141" cy="5443812"/>
          </a:xfrm>
          <a:prstGeom prst="rect">
            <a:avLst/>
          </a:prstGeom>
        </p:spPr>
      </p:pic>
    </p:spTree>
    <p:extLst>
      <p:ext uri="{BB962C8B-B14F-4D97-AF65-F5344CB8AC3E}">
        <p14:creationId xmlns:p14="http://schemas.microsoft.com/office/powerpoint/2010/main" val="970535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5"/>
          <p:cNvGrpSpPr>
            <a:grpSpLocks/>
          </p:cNvGrpSpPr>
          <p:nvPr/>
        </p:nvGrpSpPr>
        <p:grpSpPr bwMode="auto">
          <a:xfrm>
            <a:off x="318062" y="276603"/>
            <a:ext cx="2036082" cy="606283"/>
            <a:chOff x="4536508" y="1899586"/>
            <a:chExt cx="1567396" cy="623301"/>
          </a:xfrm>
          <a:solidFill>
            <a:srgbClr val="800000"/>
          </a:solidFill>
        </p:grpSpPr>
        <p:sp>
          <p:nvSpPr>
            <p:cNvPr id="6" name="圆角矩形 5"/>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7"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注册登陆页</a:t>
              </a:r>
              <a:endParaRPr lang="en-US" altLang="zh-CN" sz="1800" dirty="0">
                <a:solidFill>
                  <a:srgbClr val="FFFFFF"/>
                </a:solidFill>
                <a:latin typeface="微软雅黑"/>
                <a:ea typeface="微软雅黑"/>
                <a:cs typeface="微软雅黑"/>
              </a:endParaRPr>
            </a:p>
          </p:txBody>
        </p:sp>
      </p:grpSp>
      <p:sp>
        <p:nvSpPr>
          <p:cNvPr id="8" name="椭圆 7"/>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2</a:t>
            </a:r>
            <a:endParaRPr lang="zh-CN" altLang="en-US" b="1" dirty="0">
              <a:solidFill>
                <a:schemeClr val="tx1"/>
              </a:solidFill>
              <a:latin typeface="微软雅黑"/>
              <a:ea typeface="微软雅黑"/>
              <a:cs typeface="微软雅黑"/>
            </a:endParaRPr>
          </a:p>
        </p:txBody>
      </p:sp>
      <p:pic>
        <p:nvPicPr>
          <p:cNvPr id="9" name="图片 8" descr="图片00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566" y="1004475"/>
            <a:ext cx="3067141" cy="5443812"/>
          </a:xfrm>
          <a:prstGeom prst="rect">
            <a:avLst/>
          </a:prstGeom>
        </p:spPr>
      </p:pic>
      <p:pic>
        <p:nvPicPr>
          <p:cNvPr id="10" name="图片 9" descr="图片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565" y="1004475"/>
            <a:ext cx="3067141" cy="5443812"/>
          </a:xfrm>
          <a:prstGeom prst="rect">
            <a:avLst/>
          </a:prstGeom>
        </p:spPr>
      </p:pic>
      <p:pic>
        <p:nvPicPr>
          <p:cNvPr id="11" name="图片 10" descr="图片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1753" y="1004475"/>
            <a:ext cx="3067141" cy="5443812"/>
          </a:xfrm>
          <a:prstGeom prst="rect">
            <a:avLst/>
          </a:prstGeom>
        </p:spPr>
      </p:pic>
    </p:spTree>
    <p:extLst>
      <p:ext uri="{BB962C8B-B14F-4D97-AF65-F5344CB8AC3E}">
        <p14:creationId xmlns:p14="http://schemas.microsoft.com/office/powerpoint/2010/main" val="4677839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188" y="882886"/>
            <a:ext cx="3067141" cy="5443812"/>
          </a:xfrm>
          <a:prstGeom prst="rect">
            <a:avLst/>
          </a:prstGeom>
        </p:spPr>
      </p:pic>
      <p:grpSp>
        <p:nvGrpSpPr>
          <p:cNvPr id="6" name="组合 15"/>
          <p:cNvGrpSpPr>
            <a:grpSpLocks/>
          </p:cNvGrpSpPr>
          <p:nvPr/>
        </p:nvGrpSpPr>
        <p:grpSpPr bwMode="auto">
          <a:xfrm>
            <a:off x="318062" y="276603"/>
            <a:ext cx="2036082" cy="606283"/>
            <a:chOff x="4536508" y="1899586"/>
            <a:chExt cx="1567396" cy="623301"/>
          </a:xfrm>
          <a:solidFill>
            <a:srgbClr val="800000"/>
          </a:solidFill>
        </p:grpSpPr>
        <p:sp>
          <p:nvSpPr>
            <p:cNvPr id="7" name="圆角矩形 6"/>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8"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首页</a:t>
              </a:r>
              <a:r>
                <a:rPr lang="en-US" altLang="zh-CN" dirty="0" smtClean="0">
                  <a:solidFill>
                    <a:srgbClr val="FFFFFF"/>
                  </a:solidFill>
                  <a:latin typeface="微软雅黑"/>
                  <a:ea typeface="微软雅黑"/>
                  <a:cs typeface="微软雅黑"/>
                </a:rPr>
                <a:t>—</a:t>
              </a:r>
              <a:r>
                <a:rPr lang="zh-CN" altLang="en-US" dirty="0" smtClean="0">
                  <a:solidFill>
                    <a:srgbClr val="FFFFFF"/>
                  </a:solidFill>
                  <a:latin typeface="微软雅黑"/>
                  <a:ea typeface="微软雅黑"/>
                  <a:cs typeface="微软雅黑"/>
                </a:rPr>
                <a:t>发现</a:t>
              </a:r>
              <a:endParaRPr lang="en-US" altLang="zh-CN" sz="1800" dirty="0">
                <a:solidFill>
                  <a:srgbClr val="FFFFFF"/>
                </a:solidFill>
                <a:latin typeface="微软雅黑"/>
                <a:ea typeface="微软雅黑"/>
                <a:cs typeface="微软雅黑"/>
              </a:endParaRPr>
            </a:p>
          </p:txBody>
        </p:sp>
      </p:grpSp>
      <p:sp>
        <p:nvSpPr>
          <p:cNvPr id="9" name="椭圆 8"/>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3</a:t>
            </a:r>
            <a:endParaRPr lang="zh-CN" altLang="en-US" b="1" dirty="0">
              <a:solidFill>
                <a:schemeClr val="tx1"/>
              </a:solidFill>
              <a:latin typeface="微软雅黑"/>
              <a:ea typeface="微软雅黑"/>
              <a:cs typeface="微软雅黑"/>
            </a:endParaRPr>
          </a:p>
        </p:txBody>
      </p:sp>
      <p:pic>
        <p:nvPicPr>
          <p:cNvPr id="2" name="图片 1" descr="手机界面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1187" y="882886"/>
            <a:ext cx="3066937" cy="5443812"/>
          </a:xfrm>
          <a:prstGeom prst="rect">
            <a:avLst/>
          </a:prstGeom>
        </p:spPr>
      </p:pic>
    </p:spTree>
    <p:extLst>
      <p:ext uri="{BB962C8B-B14F-4D97-AF65-F5344CB8AC3E}">
        <p14:creationId xmlns:p14="http://schemas.microsoft.com/office/powerpoint/2010/main" val="20159652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a:grpSpLocks/>
          </p:cNvGrpSpPr>
          <p:nvPr/>
        </p:nvGrpSpPr>
        <p:grpSpPr bwMode="auto">
          <a:xfrm>
            <a:off x="318062" y="276603"/>
            <a:ext cx="2036082" cy="606283"/>
            <a:chOff x="4536508" y="1899586"/>
            <a:chExt cx="1567396" cy="623301"/>
          </a:xfrm>
          <a:solidFill>
            <a:srgbClr val="800000"/>
          </a:solidFill>
        </p:grpSpPr>
        <p:sp>
          <p:nvSpPr>
            <p:cNvPr id="5" name="圆角矩形 4"/>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6"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影展</a:t>
              </a:r>
              <a:endParaRPr lang="en-US" altLang="zh-CN" sz="1800" dirty="0">
                <a:solidFill>
                  <a:srgbClr val="FFFFFF"/>
                </a:solidFill>
                <a:latin typeface="微软雅黑"/>
                <a:ea typeface="微软雅黑"/>
                <a:cs typeface="微软雅黑"/>
              </a:endParaRPr>
            </a:p>
          </p:txBody>
        </p:sp>
      </p:grpSp>
      <p:sp>
        <p:nvSpPr>
          <p:cNvPr id="7" name="椭圆 6"/>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4</a:t>
            </a:r>
            <a:endParaRPr lang="zh-CN" altLang="en-US" b="1" dirty="0">
              <a:solidFill>
                <a:schemeClr val="tx1"/>
              </a:solidFill>
              <a:latin typeface="微软雅黑"/>
              <a:ea typeface="微软雅黑"/>
              <a:cs typeface="微软雅黑"/>
            </a:endParaRPr>
          </a:p>
        </p:txBody>
      </p:sp>
      <p:pic>
        <p:nvPicPr>
          <p:cNvPr id="8" name="图片 7" descr="影展界面.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187" y="882886"/>
            <a:ext cx="3066937" cy="5443813"/>
          </a:xfrm>
          <a:prstGeom prst="rect">
            <a:avLst/>
          </a:prstGeom>
        </p:spPr>
      </p:pic>
    </p:spTree>
    <p:extLst>
      <p:ext uri="{BB962C8B-B14F-4D97-AF65-F5344CB8AC3E}">
        <p14:creationId xmlns:p14="http://schemas.microsoft.com/office/powerpoint/2010/main" val="183331721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188" y="882886"/>
            <a:ext cx="3067141" cy="5443812"/>
          </a:xfrm>
          <a:prstGeom prst="rect">
            <a:avLst/>
          </a:prstGeom>
        </p:spPr>
      </p:pic>
      <p:pic>
        <p:nvPicPr>
          <p:cNvPr id="5" name="图片 4" descr="图片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390" y="901707"/>
            <a:ext cx="3059939" cy="5424991"/>
          </a:xfrm>
          <a:prstGeom prst="rect">
            <a:avLst/>
          </a:prstGeom>
        </p:spPr>
      </p:pic>
      <p:grpSp>
        <p:nvGrpSpPr>
          <p:cNvPr id="7" name="组合 15"/>
          <p:cNvGrpSpPr>
            <a:grpSpLocks/>
          </p:cNvGrpSpPr>
          <p:nvPr/>
        </p:nvGrpSpPr>
        <p:grpSpPr bwMode="auto">
          <a:xfrm>
            <a:off x="318062" y="276603"/>
            <a:ext cx="2036082" cy="606283"/>
            <a:chOff x="4536508" y="1899586"/>
            <a:chExt cx="1567396" cy="623301"/>
          </a:xfrm>
          <a:solidFill>
            <a:srgbClr val="800000"/>
          </a:solidFill>
        </p:grpSpPr>
        <p:sp>
          <p:nvSpPr>
            <p:cNvPr id="8" name="圆角矩形 7"/>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9"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照相机</a:t>
              </a:r>
              <a:endParaRPr lang="en-US" altLang="zh-CN" sz="1800" dirty="0">
                <a:solidFill>
                  <a:srgbClr val="FFFFFF"/>
                </a:solidFill>
                <a:latin typeface="微软雅黑"/>
                <a:ea typeface="微软雅黑"/>
                <a:cs typeface="微软雅黑"/>
              </a:endParaRPr>
            </a:p>
          </p:txBody>
        </p:sp>
      </p:grpSp>
      <p:sp>
        <p:nvSpPr>
          <p:cNvPr id="10" name="椭圆 9"/>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5</a:t>
            </a:r>
            <a:endParaRPr lang="zh-CN" altLang="en-US" b="1" dirty="0">
              <a:solidFill>
                <a:schemeClr val="tx1"/>
              </a:solidFill>
              <a:latin typeface="微软雅黑"/>
              <a:ea typeface="微软雅黑"/>
              <a:cs typeface="微软雅黑"/>
            </a:endParaRPr>
          </a:p>
        </p:txBody>
      </p:sp>
    </p:spTree>
    <p:extLst>
      <p:ext uri="{BB962C8B-B14F-4D97-AF65-F5344CB8AC3E}">
        <p14:creationId xmlns:p14="http://schemas.microsoft.com/office/powerpoint/2010/main" val="33289867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390" y="901707"/>
            <a:ext cx="3059939" cy="5424991"/>
          </a:xfrm>
          <a:prstGeom prst="rect">
            <a:avLst/>
          </a:prstGeom>
        </p:spPr>
      </p:pic>
      <p:pic>
        <p:nvPicPr>
          <p:cNvPr id="5" name="图片 4" descr="图片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389" y="901707"/>
            <a:ext cx="3059939" cy="5424991"/>
          </a:xfrm>
          <a:prstGeom prst="rect">
            <a:avLst/>
          </a:prstGeom>
        </p:spPr>
      </p:pic>
      <p:grpSp>
        <p:nvGrpSpPr>
          <p:cNvPr id="6" name="组合 15"/>
          <p:cNvGrpSpPr>
            <a:grpSpLocks/>
          </p:cNvGrpSpPr>
          <p:nvPr/>
        </p:nvGrpSpPr>
        <p:grpSpPr bwMode="auto">
          <a:xfrm>
            <a:off x="318062" y="276603"/>
            <a:ext cx="2036082" cy="606283"/>
            <a:chOff x="4536508" y="1899586"/>
            <a:chExt cx="1567396" cy="623301"/>
          </a:xfrm>
          <a:solidFill>
            <a:srgbClr val="800000"/>
          </a:solidFill>
        </p:grpSpPr>
        <p:sp>
          <p:nvSpPr>
            <p:cNvPr id="7" name="圆角矩形 6"/>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8"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上传及分享页</a:t>
              </a:r>
              <a:endParaRPr lang="en-US" altLang="zh-CN" sz="1800" dirty="0">
                <a:solidFill>
                  <a:srgbClr val="FFFFFF"/>
                </a:solidFill>
                <a:latin typeface="微软雅黑"/>
                <a:ea typeface="微软雅黑"/>
                <a:cs typeface="微软雅黑"/>
              </a:endParaRPr>
            </a:p>
          </p:txBody>
        </p:sp>
      </p:grpSp>
      <p:sp>
        <p:nvSpPr>
          <p:cNvPr id="9" name="椭圆 8"/>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6</a:t>
            </a:r>
            <a:endParaRPr lang="zh-CN" altLang="en-US" b="1" dirty="0">
              <a:solidFill>
                <a:schemeClr val="tx1"/>
              </a:solidFill>
              <a:latin typeface="微软雅黑"/>
              <a:ea typeface="微软雅黑"/>
              <a:cs typeface="微软雅黑"/>
            </a:endParaRPr>
          </a:p>
        </p:txBody>
      </p:sp>
    </p:spTree>
    <p:extLst>
      <p:ext uri="{BB962C8B-B14F-4D97-AF65-F5344CB8AC3E}">
        <p14:creationId xmlns:p14="http://schemas.microsoft.com/office/powerpoint/2010/main" val="18532702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389" y="901707"/>
            <a:ext cx="3059939" cy="5424991"/>
          </a:xfrm>
          <a:prstGeom prst="rect">
            <a:avLst/>
          </a:prstGeom>
        </p:spPr>
      </p:pic>
      <p:pic>
        <p:nvPicPr>
          <p:cNvPr id="4" name="图片 3" descr="图片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388" y="901706"/>
            <a:ext cx="3059939" cy="5436343"/>
          </a:xfrm>
          <a:prstGeom prst="rect">
            <a:avLst/>
          </a:prstGeom>
        </p:spPr>
      </p:pic>
      <p:grpSp>
        <p:nvGrpSpPr>
          <p:cNvPr id="6" name="组合 15"/>
          <p:cNvGrpSpPr>
            <a:grpSpLocks/>
          </p:cNvGrpSpPr>
          <p:nvPr/>
        </p:nvGrpSpPr>
        <p:grpSpPr bwMode="auto">
          <a:xfrm>
            <a:off x="318062" y="276603"/>
            <a:ext cx="2036082" cy="606283"/>
            <a:chOff x="4536508" y="1899586"/>
            <a:chExt cx="1567396" cy="623301"/>
          </a:xfrm>
          <a:solidFill>
            <a:srgbClr val="800000"/>
          </a:solidFill>
        </p:grpSpPr>
        <p:sp>
          <p:nvSpPr>
            <p:cNvPr id="7" name="圆角矩形 6"/>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8"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圈子及关注页</a:t>
              </a:r>
              <a:endParaRPr lang="en-US" altLang="zh-CN" sz="1800" dirty="0">
                <a:solidFill>
                  <a:srgbClr val="FFFFFF"/>
                </a:solidFill>
                <a:latin typeface="微软雅黑"/>
                <a:ea typeface="微软雅黑"/>
                <a:cs typeface="微软雅黑"/>
              </a:endParaRPr>
            </a:p>
          </p:txBody>
        </p:sp>
      </p:grpSp>
      <p:sp>
        <p:nvSpPr>
          <p:cNvPr id="9" name="椭圆 8"/>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7</a:t>
            </a:r>
            <a:endParaRPr lang="zh-CN" altLang="en-US" b="1" dirty="0">
              <a:solidFill>
                <a:schemeClr val="tx1"/>
              </a:solidFill>
              <a:latin typeface="微软雅黑"/>
              <a:ea typeface="微软雅黑"/>
              <a:cs typeface="微软雅黑"/>
            </a:endParaRPr>
          </a:p>
        </p:txBody>
      </p:sp>
    </p:spTree>
    <p:extLst>
      <p:ext uri="{BB962C8B-B14F-4D97-AF65-F5344CB8AC3E}">
        <p14:creationId xmlns:p14="http://schemas.microsoft.com/office/powerpoint/2010/main" val="31086016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233074"/>
            <a:ext cx="9144000" cy="1800421"/>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6600" dirty="0" smtClean="0">
                <a:latin typeface="微软雅黑"/>
                <a:ea typeface="微软雅黑"/>
                <a:cs typeface="微软雅黑"/>
              </a:rPr>
              <a:t>项目思考</a:t>
            </a:r>
            <a:endParaRPr kumimoji="1" lang="zh-CN" altLang="en-US" sz="6600" dirty="0">
              <a:latin typeface="微软雅黑"/>
              <a:ea typeface="微软雅黑"/>
              <a:cs typeface="微软雅黑"/>
            </a:endParaRPr>
          </a:p>
        </p:txBody>
      </p:sp>
    </p:spTree>
    <p:extLst>
      <p:ext uri="{BB962C8B-B14F-4D97-AF65-F5344CB8AC3E}">
        <p14:creationId xmlns:p14="http://schemas.microsoft.com/office/powerpoint/2010/main" val="26837465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a:grpSpLocks/>
          </p:cNvGrpSpPr>
          <p:nvPr/>
        </p:nvGrpSpPr>
        <p:grpSpPr bwMode="auto">
          <a:xfrm>
            <a:off x="318062" y="276603"/>
            <a:ext cx="2036082" cy="606283"/>
            <a:chOff x="4536508" y="1899586"/>
            <a:chExt cx="1567396" cy="623301"/>
          </a:xfrm>
          <a:solidFill>
            <a:srgbClr val="800000"/>
          </a:solidFill>
        </p:grpSpPr>
        <p:sp>
          <p:nvSpPr>
            <p:cNvPr id="5" name="圆角矩形 4"/>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6"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个人空间页</a:t>
              </a:r>
              <a:endParaRPr lang="en-US" altLang="zh-CN" sz="1800" dirty="0">
                <a:solidFill>
                  <a:srgbClr val="FFFFFF"/>
                </a:solidFill>
                <a:latin typeface="微软雅黑"/>
                <a:ea typeface="微软雅黑"/>
                <a:cs typeface="微软雅黑"/>
              </a:endParaRPr>
            </a:p>
          </p:txBody>
        </p:sp>
      </p:grpSp>
      <p:sp>
        <p:nvSpPr>
          <p:cNvPr id="7" name="椭圆 6"/>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8</a:t>
            </a:r>
            <a:endParaRPr lang="zh-CN" altLang="en-US" b="1" dirty="0">
              <a:solidFill>
                <a:schemeClr val="tx1"/>
              </a:solidFill>
              <a:latin typeface="微软雅黑"/>
              <a:ea typeface="微软雅黑"/>
              <a:cs typeface="微软雅黑"/>
            </a:endParaRPr>
          </a:p>
        </p:txBody>
      </p:sp>
      <p:pic>
        <p:nvPicPr>
          <p:cNvPr id="9" name="图片 8" descr="图片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388" y="901706"/>
            <a:ext cx="3059939" cy="5436343"/>
          </a:xfrm>
          <a:prstGeom prst="rect">
            <a:avLst/>
          </a:prstGeom>
        </p:spPr>
      </p:pic>
      <p:pic>
        <p:nvPicPr>
          <p:cNvPr id="8" name="图片 7" descr="图片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387" y="901705"/>
            <a:ext cx="3060275" cy="5436343"/>
          </a:xfrm>
          <a:prstGeom prst="rect">
            <a:avLst/>
          </a:prstGeom>
        </p:spPr>
      </p:pic>
    </p:spTree>
    <p:extLst>
      <p:ext uri="{BB962C8B-B14F-4D97-AF65-F5344CB8AC3E}">
        <p14:creationId xmlns:p14="http://schemas.microsoft.com/office/powerpoint/2010/main" val="51414515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a:grpSpLocks/>
          </p:cNvGrpSpPr>
          <p:nvPr/>
        </p:nvGrpSpPr>
        <p:grpSpPr bwMode="auto">
          <a:xfrm>
            <a:off x="318062" y="276603"/>
            <a:ext cx="2036082" cy="606283"/>
            <a:chOff x="4536508" y="1899586"/>
            <a:chExt cx="1567396" cy="623301"/>
          </a:xfrm>
          <a:solidFill>
            <a:srgbClr val="800000"/>
          </a:solidFill>
        </p:grpSpPr>
        <p:sp>
          <p:nvSpPr>
            <p:cNvPr id="5" name="圆角矩形 4"/>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6"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消息页</a:t>
              </a:r>
              <a:endParaRPr lang="en-US" altLang="zh-CN" sz="1800" dirty="0">
                <a:solidFill>
                  <a:srgbClr val="FFFFFF"/>
                </a:solidFill>
                <a:latin typeface="微软雅黑"/>
                <a:ea typeface="微软雅黑"/>
                <a:cs typeface="微软雅黑"/>
              </a:endParaRPr>
            </a:p>
          </p:txBody>
        </p:sp>
      </p:grpSp>
      <p:sp>
        <p:nvSpPr>
          <p:cNvPr id="7" name="椭圆 6"/>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9</a:t>
            </a:r>
            <a:endParaRPr lang="zh-CN" altLang="en-US" b="1" dirty="0">
              <a:solidFill>
                <a:schemeClr val="tx1"/>
              </a:solidFill>
              <a:latin typeface="微软雅黑"/>
              <a:ea typeface="微软雅黑"/>
              <a:cs typeface="微软雅黑"/>
            </a:endParaRPr>
          </a:p>
        </p:txBody>
      </p:sp>
      <p:pic>
        <p:nvPicPr>
          <p:cNvPr id="8" name="图片 7" descr="图片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889" y="1026211"/>
            <a:ext cx="2944125" cy="5223840"/>
          </a:xfrm>
          <a:prstGeom prst="rect">
            <a:avLst/>
          </a:prstGeom>
        </p:spPr>
      </p:pic>
      <p:pic>
        <p:nvPicPr>
          <p:cNvPr id="9" name="图片 8" descr="图片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19" y="1026211"/>
            <a:ext cx="2946933" cy="5223840"/>
          </a:xfrm>
          <a:prstGeom prst="rect">
            <a:avLst/>
          </a:prstGeom>
        </p:spPr>
      </p:pic>
    </p:spTree>
    <p:extLst>
      <p:ext uri="{BB962C8B-B14F-4D97-AF65-F5344CB8AC3E}">
        <p14:creationId xmlns:p14="http://schemas.microsoft.com/office/powerpoint/2010/main" val="22398305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a:grpSpLocks/>
          </p:cNvGrpSpPr>
          <p:nvPr/>
        </p:nvGrpSpPr>
        <p:grpSpPr bwMode="auto">
          <a:xfrm>
            <a:off x="318062" y="276603"/>
            <a:ext cx="2036082" cy="606283"/>
            <a:chOff x="4536508" y="1899586"/>
            <a:chExt cx="1567396" cy="623301"/>
          </a:xfrm>
          <a:solidFill>
            <a:srgbClr val="800000"/>
          </a:solidFill>
        </p:grpSpPr>
        <p:sp>
          <p:nvSpPr>
            <p:cNvPr id="5" name="圆角矩形 4"/>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6"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支付页</a:t>
              </a:r>
              <a:endParaRPr lang="en-US" altLang="zh-CN" sz="1800" dirty="0">
                <a:solidFill>
                  <a:srgbClr val="FFFFFF"/>
                </a:solidFill>
                <a:latin typeface="微软雅黑"/>
                <a:ea typeface="微软雅黑"/>
                <a:cs typeface="微软雅黑"/>
              </a:endParaRPr>
            </a:p>
          </p:txBody>
        </p:sp>
      </p:grpSp>
      <p:sp>
        <p:nvSpPr>
          <p:cNvPr id="7" name="椭圆 6"/>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schemeClr val="tx1"/>
              </a:solidFill>
              <a:latin typeface="微软雅黑"/>
              <a:ea typeface="微软雅黑"/>
              <a:cs typeface="微软雅黑"/>
            </a:endParaRPr>
          </a:p>
        </p:txBody>
      </p:sp>
      <p:sp>
        <p:nvSpPr>
          <p:cNvPr id="8" name="文本框 7"/>
          <p:cNvSpPr txBox="1"/>
          <p:nvPr/>
        </p:nvSpPr>
        <p:spPr>
          <a:xfrm>
            <a:off x="86032" y="412488"/>
            <a:ext cx="455398" cy="369332"/>
          </a:xfrm>
          <a:prstGeom prst="rect">
            <a:avLst/>
          </a:prstGeom>
          <a:noFill/>
        </p:spPr>
        <p:txBody>
          <a:bodyPr wrap="none" rtlCol="0">
            <a:spAutoFit/>
          </a:bodyPr>
          <a:lstStyle/>
          <a:p>
            <a:r>
              <a:rPr kumimoji="1" lang="en-US" altLang="zh-CN" dirty="0" smtClean="0">
                <a:latin typeface="微软雅黑"/>
                <a:ea typeface="微软雅黑"/>
                <a:cs typeface="微软雅黑"/>
              </a:rPr>
              <a:t>10</a:t>
            </a:r>
            <a:endParaRPr kumimoji="1" lang="zh-CN" altLang="en-US" dirty="0">
              <a:latin typeface="微软雅黑"/>
              <a:ea typeface="微软雅黑"/>
              <a:cs typeface="微软雅黑"/>
            </a:endParaRPr>
          </a:p>
        </p:txBody>
      </p:sp>
      <p:pic>
        <p:nvPicPr>
          <p:cNvPr id="11" name="图片 10" descr="图片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889" y="1026211"/>
            <a:ext cx="2944125" cy="5223840"/>
          </a:xfrm>
          <a:prstGeom prst="rect">
            <a:avLst/>
          </a:prstGeom>
        </p:spPr>
      </p:pic>
      <p:pic>
        <p:nvPicPr>
          <p:cNvPr id="12" name="图片 11" descr="图片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19" y="1026211"/>
            <a:ext cx="2946933" cy="5223840"/>
          </a:xfrm>
          <a:prstGeom prst="rect">
            <a:avLst/>
          </a:prstGeom>
        </p:spPr>
      </p:pic>
      <p:pic>
        <p:nvPicPr>
          <p:cNvPr id="9" name="图片 8" descr="图片1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611" y="1026211"/>
            <a:ext cx="2945403" cy="5223840"/>
          </a:xfrm>
          <a:prstGeom prst="rect">
            <a:avLst/>
          </a:prstGeom>
        </p:spPr>
      </p:pic>
      <p:pic>
        <p:nvPicPr>
          <p:cNvPr id="10" name="图片 9" descr="图片1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9019" y="1018201"/>
            <a:ext cx="2946933" cy="5231850"/>
          </a:xfrm>
          <a:prstGeom prst="rect">
            <a:avLst/>
          </a:prstGeom>
        </p:spPr>
      </p:pic>
    </p:spTree>
    <p:extLst>
      <p:ext uri="{BB962C8B-B14F-4D97-AF65-F5344CB8AC3E}">
        <p14:creationId xmlns:p14="http://schemas.microsoft.com/office/powerpoint/2010/main" val="33761492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233074"/>
            <a:ext cx="9144000" cy="1800421"/>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6600" dirty="0" smtClean="0">
                <a:latin typeface="微软雅黑"/>
                <a:ea typeface="微软雅黑"/>
                <a:cs typeface="微软雅黑"/>
              </a:rPr>
              <a:t>推广策略</a:t>
            </a:r>
            <a:endParaRPr kumimoji="1" lang="zh-CN" altLang="en-US" sz="6600" dirty="0">
              <a:latin typeface="微软雅黑"/>
              <a:ea typeface="微软雅黑"/>
              <a:cs typeface="微软雅黑"/>
            </a:endParaRPr>
          </a:p>
        </p:txBody>
      </p:sp>
    </p:spTree>
    <p:extLst>
      <p:ext uri="{BB962C8B-B14F-4D97-AF65-F5344CB8AC3E}">
        <p14:creationId xmlns:p14="http://schemas.microsoft.com/office/powerpoint/2010/main" val="32574811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ingle Corner矩形 11"/>
          <p:cNvSpPr>
            <a:spLocks noChangeArrowheads="1"/>
          </p:cNvSpPr>
          <p:nvPr/>
        </p:nvSpPr>
        <p:spPr bwMode="auto">
          <a:xfrm>
            <a:off x="6659684" y="2692070"/>
            <a:ext cx="1930733" cy="2826249"/>
          </a:xfrm>
          <a:custGeom>
            <a:avLst/>
            <a:gdLst>
              <a:gd name="T0" fmla="*/ 1219200 w 2438400"/>
              <a:gd name="T1" fmla="*/ 0 h 3352800"/>
              <a:gd name="T2" fmla="*/ 0 w 2438400"/>
              <a:gd name="T3" fmla="*/ 1676400 h 3352800"/>
              <a:gd name="T4" fmla="*/ 1219200 w 2438400"/>
              <a:gd name="T5" fmla="*/ 3352800 h 3352800"/>
              <a:gd name="T6" fmla="*/ 2438400 w 2438400"/>
              <a:gd name="T7" fmla="*/ 1676400 h 3352800"/>
              <a:gd name="T8" fmla="*/ 0 60000 65536"/>
              <a:gd name="T9" fmla="*/ 0 60000 65536"/>
              <a:gd name="T10" fmla="*/ 0 60000 65536"/>
              <a:gd name="T11" fmla="*/ 0 60000 65536"/>
              <a:gd name="T12" fmla="*/ 0 w 2438400"/>
              <a:gd name="T13" fmla="*/ 0 h 3352800"/>
              <a:gd name="T14" fmla="*/ 2319366 w 2438400"/>
              <a:gd name="T15" fmla="*/ 3352800 h 3352800"/>
            </a:gdLst>
            <a:ahLst/>
            <a:cxnLst>
              <a:cxn ang="T8">
                <a:pos x="T0" y="T1"/>
              </a:cxn>
              <a:cxn ang="T9">
                <a:pos x="T2" y="T3"/>
              </a:cxn>
              <a:cxn ang="T10">
                <a:pos x="T4" y="T5"/>
              </a:cxn>
              <a:cxn ang="T11">
                <a:pos x="T6" y="T7"/>
              </a:cxn>
            </a:cxnLst>
            <a:rect l="T12" t="T13" r="T14" b="T15"/>
            <a:pathLst>
              <a:path w="2438400" h="3352800">
                <a:moveTo>
                  <a:pt x="0" y="0"/>
                </a:moveTo>
                <a:lnTo>
                  <a:pt x="2031992" y="0"/>
                </a:lnTo>
                <a:lnTo>
                  <a:pt x="2031991" y="0"/>
                </a:lnTo>
                <a:cubicBezTo>
                  <a:pt x="2256444" y="0"/>
                  <a:pt x="2438400" y="181955"/>
                  <a:pt x="2438400" y="406408"/>
                </a:cubicBezTo>
                <a:lnTo>
                  <a:pt x="2438400" y="3352800"/>
                </a:lnTo>
                <a:lnTo>
                  <a:pt x="0" y="3352800"/>
                </a:lnTo>
                <a:lnTo>
                  <a:pt x="0" y="0"/>
                </a:lnTo>
                <a:close/>
              </a:path>
            </a:pathLst>
          </a:custGeom>
          <a:solidFill>
            <a:srgbClr val="FF5E02">
              <a:alpha val="69019"/>
            </a:srgbClr>
          </a:solidFill>
          <a:ln w="9525">
            <a:noFill/>
            <a:miter lim="800000"/>
            <a:headEnd/>
            <a:tailEnd/>
          </a:ln>
          <a:effectLst>
            <a:outerShdw dist="23000" dir="5400000" rotWithShape="0">
              <a:srgbClr val="808080">
                <a:alpha val="34998"/>
              </a:srgbClr>
            </a:outerShdw>
          </a:effectLst>
        </p:spPr>
        <p:txBody>
          <a:bodyPr anchor="ctr"/>
          <a:lstStyle/>
          <a:p>
            <a:endParaRPr lang="zh-CN" altLang="en-US"/>
          </a:p>
        </p:txBody>
      </p:sp>
      <p:sp>
        <p:nvSpPr>
          <p:cNvPr id="7" name="Round Single Corner矩形 9"/>
          <p:cNvSpPr>
            <a:spLocks noChangeArrowheads="1"/>
          </p:cNvSpPr>
          <p:nvPr/>
        </p:nvSpPr>
        <p:spPr bwMode="auto">
          <a:xfrm>
            <a:off x="503322" y="2782961"/>
            <a:ext cx="1990824" cy="2818265"/>
          </a:xfrm>
          <a:custGeom>
            <a:avLst/>
            <a:gdLst>
              <a:gd name="T0" fmla="*/ 1219200 w 2438400"/>
              <a:gd name="T1" fmla="*/ 0 h 3352800"/>
              <a:gd name="T2" fmla="*/ 0 w 2438400"/>
              <a:gd name="T3" fmla="*/ 1676400 h 3352800"/>
              <a:gd name="T4" fmla="*/ 1219200 w 2438400"/>
              <a:gd name="T5" fmla="*/ 3352800 h 3352800"/>
              <a:gd name="T6" fmla="*/ 2438400 w 2438400"/>
              <a:gd name="T7" fmla="*/ 1676400 h 3352800"/>
              <a:gd name="T8" fmla="*/ 0 60000 65536"/>
              <a:gd name="T9" fmla="*/ 0 60000 65536"/>
              <a:gd name="T10" fmla="*/ 0 60000 65536"/>
              <a:gd name="T11" fmla="*/ 0 60000 65536"/>
              <a:gd name="T12" fmla="*/ 0 w 2438400"/>
              <a:gd name="T13" fmla="*/ 0 h 3352800"/>
              <a:gd name="T14" fmla="*/ 2319366 w 2438400"/>
              <a:gd name="T15" fmla="*/ 3352800 h 3352800"/>
            </a:gdLst>
            <a:ahLst/>
            <a:cxnLst>
              <a:cxn ang="T8">
                <a:pos x="T0" y="T1"/>
              </a:cxn>
              <a:cxn ang="T9">
                <a:pos x="T2" y="T3"/>
              </a:cxn>
              <a:cxn ang="T10">
                <a:pos x="T4" y="T5"/>
              </a:cxn>
              <a:cxn ang="T11">
                <a:pos x="T6" y="T7"/>
              </a:cxn>
            </a:cxnLst>
            <a:rect l="T12" t="T13" r="T14" b="T15"/>
            <a:pathLst>
              <a:path w="2438400" h="3352800">
                <a:moveTo>
                  <a:pt x="0" y="0"/>
                </a:moveTo>
                <a:lnTo>
                  <a:pt x="2031992" y="0"/>
                </a:lnTo>
                <a:lnTo>
                  <a:pt x="2031991" y="0"/>
                </a:lnTo>
                <a:cubicBezTo>
                  <a:pt x="2256444" y="0"/>
                  <a:pt x="2438400" y="181955"/>
                  <a:pt x="2438400" y="406408"/>
                </a:cubicBezTo>
                <a:lnTo>
                  <a:pt x="2438400" y="3352800"/>
                </a:lnTo>
                <a:lnTo>
                  <a:pt x="0" y="3352800"/>
                </a:lnTo>
                <a:lnTo>
                  <a:pt x="0" y="0"/>
                </a:lnTo>
                <a:close/>
              </a:path>
            </a:pathLst>
          </a:custGeom>
          <a:solidFill>
            <a:srgbClr val="FF5E02">
              <a:alpha val="69019"/>
            </a:srgbClr>
          </a:solidFill>
          <a:ln w="9525">
            <a:noFill/>
            <a:miter lim="800000"/>
            <a:headEnd/>
            <a:tailEnd/>
          </a:ln>
          <a:effectLst>
            <a:outerShdw dist="23000" dir="5400000" rotWithShape="0">
              <a:srgbClr val="808080">
                <a:alpha val="34998"/>
              </a:srgbClr>
            </a:outerShdw>
          </a:effectLst>
        </p:spPr>
        <p:txBody>
          <a:bodyPr anchor="ctr"/>
          <a:lstStyle/>
          <a:p>
            <a:endParaRPr lang="zh-CN" altLang="en-US"/>
          </a:p>
        </p:txBody>
      </p:sp>
      <p:sp>
        <p:nvSpPr>
          <p:cNvPr id="8" name="Text Box 30"/>
          <p:cNvSpPr txBox="1">
            <a:spLocks noChangeArrowheads="1"/>
          </p:cNvSpPr>
          <p:nvPr/>
        </p:nvSpPr>
        <p:spPr bwMode="auto">
          <a:xfrm>
            <a:off x="579521" y="3924539"/>
            <a:ext cx="1842934" cy="1593780"/>
          </a:xfrm>
          <a:prstGeom prst="rect">
            <a:avLst/>
          </a:prstGeom>
          <a:solidFill>
            <a:srgbClr val="DDDDDD"/>
          </a:solidFill>
          <a:ln w="1270">
            <a:noFill/>
            <a:miter lim="800000"/>
            <a:headEnd/>
            <a:tailEnd/>
          </a:ln>
          <a:effectLst>
            <a:prstShdw prst="shdw17" dist="17961" dir="2700000">
              <a:srgbClr val="858585">
                <a:alpha val="74997"/>
              </a:srgbClr>
            </a:prstShdw>
          </a:effectLst>
        </p:spPr>
        <p:txBody>
          <a:bodyPr lIns="90000" rIns="54000"/>
          <a:lstStyle/>
          <a:p>
            <a:pPr>
              <a:lnSpc>
                <a:spcPct val="115000"/>
              </a:lnSpc>
            </a:pPr>
            <a:r>
              <a:rPr lang="zh-CN" altLang="en-US" sz="1000" dirty="0">
                <a:solidFill>
                  <a:schemeClr val="bg1"/>
                </a:solidFill>
                <a:latin typeface="微软雅黑" pitchFamily="34" charset="-122"/>
                <a:ea typeface="微软雅黑" pitchFamily="34" charset="-122"/>
              </a:rPr>
              <a:t>核心信息与手段</a:t>
            </a:r>
            <a:r>
              <a:rPr lang="zh-CN" altLang="en-US" sz="1000" dirty="0" smtClean="0">
                <a:solidFill>
                  <a:schemeClr val="bg1"/>
                </a:solidFill>
                <a:latin typeface="微软雅黑" pitchFamily="34" charset="-122"/>
                <a:ea typeface="微软雅黑" pitchFamily="34" charset="-122"/>
              </a:rPr>
              <a:t>：与摄协共同举办在线影展，通过在线影展积累一定的用户与关注度。</a:t>
            </a:r>
            <a:endParaRPr lang="zh-CN" altLang="en-US" sz="1000" dirty="0">
              <a:solidFill>
                <a:schemeClr val="bg1"/>
              </a:solidFill>
              <a:latin typeface="微软雅黑" pitchFamily="34" charset="-122"/>
              <a:ea typeface="微软雅黑" pitchFamily="34" charset="-122"/>
            </a:endParaRPr>
          </a:p>
        </p:txBody>
      </p:sp>
      <p:sp>
        <p:nvSpPr>
          <p:cNvPr id="9" name="Text Box 49"/>
          <p:cNvSpPr txBox="1">
            <a:spLocks noChangeArrowheads="1"/>
          </p:cNvSpPr>
          <p:nvPr/>
        </p:nvSpPr>
        <p:spPr bwMode="auto">
          <a:xfrm>
            <a:off x="6733255" y="3833648"/>
            <a:ext cx="1782063" cy="1593780"/>
          </a:xfrm>
          <a:prstGeom prst="rect">
            <a:avLst/>
          </a:prstGeom>
          <a:solidFill>
            <a:srgbClr val="DDDDDD"/>
          </a:solidFill>
          <a:ln w="1270">
            <a:solidFill>
              <a:srgbClr val="FFFFFF"/>
            </a:solidFill>
            <a:miter lim="800000"/>
            <a:headEnd/>
            <a:tailEnd/>
          </a:ln>
        </p:spPr>
        <p:txBody>
          <a:bodyPr lIns="90000" rIns="54000"/>
          <a:lstStyle/>
          <a:p>
            <a:pPr>
              <a:lnSpc>
                <a:spcPct val="115000"/>
              </a:lnSpc>
            </a:pPr>
            <a:r>
              <a:rPr lang="zh-CN" altLang="en-US" sz="1000" dirty="0">
                <a:solidFill>
                  <a:schemeClr val="bg1"/>
                </a:solidFill>
                <a:latin typeface="微软雅黑" pitchFamily="34" charset="-122"/>
                <a:ea typeface="微软雅黑" pitchFamily="34" charset="-122"/>
              </a:rPr>
              <a:t>核心信息与手段</a:t>
            </a:r>
            <a:r>
              <a:rPr lang="zh-CN" altLang="en-US" sz="1000" dirty="0" smtClean="0">
                <a:solidFill>
                  <a:schemeClr val="bg1"/>
                </a:solidFill>
                <a:latin typeface="微软雅黑" pitchFamily="34" charset="-122"/>
                <a:ea typeface="微软雅黑" pitchFamily="34" charset="-122"/>
              </a:rPr>
              <a:t>：通过与江西省摄协举办的手机摄影大赛积攒一定的用户以及在摄影行业的影响力，力求与中国摄影家协会合作举办全国性质的手机摄影大赛。</a:t>
            </a:r>
            <a:endParaRPr lang="zh-CN" altLang="en-US" sz="1000" dirty="0">
              <a:solidFill>
                <a:schemeClr val="bg1"/>
              </a:solidFill>
              <a:latin typeface="微软雅黑" pitchFamily="34" charset="-122"/>
              <a:ea typeface="微软雅黑" pitchFamily="34" charset="-122"/>
            </a:endParaRPr>
          </a:p>
        </p:txBody>
      </p:sp>
      <p:sp>
        <p:nvSpPr>
          <p:cNvPr id="10" name="Round Single Corner矩形 10"/>
          <p:cNvSpPr>
            <a:spLocks noChangeArrowheads="1"/>
          </p:cNvSpPr>
          <p:nvPr/>
        </p:nvSpPr>
        <p:spPr bwMode="auto">
          <a:xfrm>
            <a:off x="3566515" y="2692070"/>
            <a:ext cx="2015640" cy="2815738"/>
          </a:xfrm>
          <a:custGeom>
            <a:avLst/>
            <a:gdLst>
              <a:gd name="T0" fmla="*/ 1219200 w 2438400"/>
              <a:gd name="T1" fmla="*/ 0 h 3352800"/>
              <a:gd name="T2" fmla="*/ 0 w 2438400"/>
              <a:gd name="T3" fmla="*/ 1676400 h 3352800"/>
              <a:gd name="T4" fmla="*/ 1219200 w 2438400"/>
              <a:gd name="T5" fmla="*/ 3352800 h 3352800"/>
              <a:gd name="T6" fmla="*/ 2438400 w 2438400"/>
              <a:gd name="T7" fmla="*/ 1676400 h 3352800"/>
              <a:gd name="T8" fmla="*/ 0 60000 65536"/>
              <a:gd name="T9" fmla="*/ 0 60000 65536"/>
              <a:gd name="T10" fmla="*/ 0 60000 65536"/>
              <a:gd name="T11" fmla="*/ 0 60000 65536"/>
              <a:gd name="T12" fmla="*/ 0 w 2438400"/>
              <a:gd name="T13" fmla="*/ 0 h 3352800"/>
              <a:gd name="T14" fmla="*/ 2319366 w 2438400"/>
              <a:gd name="T15" fmla="*/ 3352800 h 3352800"/>
            </a:gdLst>
            <a:ahLst/>
            <a:cxnLst>
              <a:cxn ang="T8">
                <a:pos x="T0" y="T1"/>
              </a:cxn>
              <a:cxn ang="T9">
                <a:pos x="T2" y="T3"/>
              </a:cxn>
              <a:cxn ang="T10">
                <a:pos x="T4" y="T5"/>
              </a:cxn>
              <a:cxn ang="T11">
                <a:pos x="T6" y="T7"/>
              </a:cxn>
            </a:cxnLst>
            <a:rect l="T12" t="T13" r="T14" b="T15"/>
            <a:pathLst>
              <a:path w="2438400" h="3352800">
                <a:moveTo>
                  <a:pt x="0" y="0"/>
                </a:moveTo>
                <a:lnTo>
                  <a:pt x="2031992" y="0"/>
                </a:lnTo>
                <a:lnTo>
                  <a:pt x="2031991" y="0"/>
                </a:lnTo>
                <a:cubicBezTo>
                  <a:pt x="2256444" y="0"/>
                  <a:pt x="2438400" y="181955"/>
                  <a:pt x="2438400" y="406408"/>
                </a:cubicBezTo>
                <a:lnTo>
                  <a:pt x="2438400" y="3352800"/>
                </a:lnTo>
                <a:lnTo>
                  <a:pt x="0" y="3352800"/>
                </a:lnTo>
                <a:lnTo>
                  <a:pt x="0" y="0"/>
                </a:lnTo>
                <a:close/>
              </a:path>
            </a:pathLst>
          </a:custGeom>
          <a:solidFill>
            <a:srgbClr val="FF5E02">
              <a:alpha val="69019"/>
            </a:srgbClr>
          </a:solidFill>
          <a:ln w="9525">
            <a:noFill/>
            <a:miter lim="800000"/>
            <a:headEnd/>
            <a:tailEnd/>
          </a:ln>
          <a:effectLst>
            <a:outerShdw dist="23000" dir="5400000" rotWithShape="0">
              <a:srgbClr val="808080">
                <a:alpha val="34998"/>
              </a:srgbClr>
            </a:outerShdw>
          </a:effectLst>
        </p:spPr>
        <p:txBody>
          <a:bodyPr anchor="ctr"/>
          <a:lstStyle/>
          <a:p>
            <a:endParaRPr lang="zh-CN" altLang="en-US" sz="1200"/>
          </a:p>
        </p:txBody>
      </p:sp>
      <p:sp>
        <p:nvSpPr>
          <p:cNvPr id="11" name="长方形 12"/>
          <p:cNvSpPr>
            <a:spLocks noChangeArrowheads="1"/>
          </p:cNvSpPr>
          <p:nvPr/>
        </p:nvSpPr>
        <p:spPr bwMode="auto">
          <a:xfrm>
            <a:off x="579522" y="2908876"/>
            <a:ext cx="1802146" cy="461665"/>
          </a:xfrm>
          <a:prstGeom prst="rect">
            <a:avLst/>
          </a:prstGeom>
          <a:noFill/>
          <a:ln w="9525">
            <a:noFill/>
            <a:miter lim="800000"/>
            <a:headEnd/>
            <a:tailEnd/>
          </a:ln>
        </p:spPr>
        <p:txBody>
          <a:bodyPr wrap="square">
            <a:spAutoFit/>
          </a:bodyPr>
          <a:lstStyle/>
          <a:p>
            <a:pPr>
              <a:spcBef>
                <a:spcPct val="20000"/>
              </a:spcBef>
            </a:pPr>
            <a:r>
              <a:rPr kumimoji="1" lang="zh-CN" altLang="en-US" sz="1200" dirty="0">
                <a:latin typeface="微软雅黑" pitchFamily="34" charset="-122"/>
                <a:ea typeface="微软雅黑" pitchFamily="34" charset="-122"/>
              </a:rPr>
              <a:t>阶段任务</a:t>
            </a:r>
            <a:r>
              <a:rPr kumimoji="1" lang="zh-CN" altLang="en-US" sz="1200" dirty="0" smtClean="0">
                <a:latin typeface="微软雅黑" pitchFamily="34" charset="-122"/>
                <a:ea typeface="微软雅黑" pitchFamily="34" charset="-122"/>
              </a:rPr>
              <a:t>：确立与江西省摄协的合作关系。</a:t>
            </a:r>
            <a:endParaRPr kumimoji="1" lang="zh-CN" altLang="en-US" sz="1200" dirty="0">
              <a:latin typeface="微软雅黑" pitchFamily="34" charset="-122"/>
              <a:ea typeface="微软雅黑" pitchFamily="34" charset="-122"/>
            </a:endParaRPr>
          </a:p>
        </p:txBody>
      </p:sp>
      <p:sp>
        <p:nvSpPr>
          <p:cNvPr id="12" name="长方形 13"/>
          <p:cNvSpPr>
            <a:spLocks noChangeArrowheads="1"/>
          </p:cNvSpPr>
          <p:nvPr/>
        </p:nvSpPr>
        <p:spPr bwMode="auto">
          <a:xfrm>
            <a:off x="3709336" y="2815466"/>
            <a:ext cx="1776448" cy="646331"/>
          </a:xfrm>
          <a:prstGeom prst="rect">
            <a:avLst/>
          </a:prstGeom>
          <a:noFill/>
          <a:ln w="9525">
            <a:noFill/>
            <a:miter lim="800000"/>
            <a:headEnd/>
            <a:tailEnd/>
          </a:ln>
        </p:spPr>
        <p:txBody>
          <a:bodyPr wrap="square">
            <a:spAutoFit/>
          </a:bodyPr>
          <a:lstStyle/>
          <a:p>
            <a:pPr>
              <a:spcBef>
                <a:spcPct val="20000"/>
              </a:spcBef>
            </a:pPr>
            <a:r>
              <a:rPr kumimoji="1" lang="zh-CN" altLang="en-US" sz="1200" dirty="0">
                <a:latin typeface="微软雅黑" pitchFamily="34" charset="-122"/>
                <a:ea typeface="微软雅黑" pitchFamily="34" charset="-122"/>
              </a:rPr>
              <a:t>阶段任务</a:t>
            </a:r>
            <a:r>
              <a:rPr kumimoji="1" lang="zh-CN" altLang="en-US" sz="1200" dirty="0" smtClean="0">
                <a:latin typeface="微软雅黑" pitchFamily="34" charset="-122"/>
                <a:ea typeface="微软雅黑" pitchFamily="34" charset="-122"/>
              </a:rPr>
              <a:t>：用手机摄影大赛大量的授予积分扩大用户群体。</a:t>
            </a:r>
            <a:endParaRPr lang="zh-CN" altLang="en-US" sz="1200" dirty="0" smtClean="0">
              <a:latin typeface="微软雅黑"/>
              <a:ea typeface="微软雅黑"/>
              <a:cs typeface="微软雅黑"/>
            </a:endParaRPr>
          </a:p>
        </p:txBody>
      </p:sp>
      <p:sp>
        <p:nvSpPr>
          <p:cNvPr id="13" name="Text Box 48"/>
          <p:cNvSpPr txBox="1">
            <a:spLocks noChangeArrowheads="1"/>
          </p:cNvSpPr>
          <p:nvPr/>
        </p:nvSpPr>
        <p:spPr bwMode="auto">
          <a:xfrm>
            <a:off x="3709335" y="3833649"/>
            <a:ext cx="1689867" cy="1593780"/>
          </a:xfrm>
          <a:prstGeom prst="rect">
            <a:avLst/>
          </a:prstGeom>
          <a:solidFill>
            <a:srgbClr val="DDDDDD"/>
          </a:solidFill>
          <a:ln w="1270">
            <a:solidFill>
              <a:srgbClr val="FFFFFF"/>
            </a:solidFill>
            <a:miter lim="800000"/>
            <a:headEnd/>
            <a:tailEnd/>
          </a:ln>
        </p:spPr>
        <p:txBody>
          <a:bodyPr lIns="90000" rIns="54000"/>
          <a:lstStyle/>
          <a:p>
            <a:pPr>
              <a:lnSpc>
                <a:spcPct val="115000"/>
              </a:lnSpc>
            </a:pPr>
            <a:r>
              <a:rPr lang="zh-CN" altLang="en-US" sz="1000" dirty="0">
                <a:solidFill>
                  <a:schemeClr val="bg1"/>
                </a:solidFill>
                <a:latin typeface="微软雅黑" pitchFamily="34" charset="-122"/>
                <a:ea typeface="微软雅黑" pitchFamily="34" charset="-122"/>
              </a:rPr>
              <a:t>核心信息与手段</a:t>
            </a:r>
            <a:r>
              <a:rPr lang="zh-CN" altLang="en-US" sz="1000" dirty="0" smtClean="0">
                <a:solidFill>
                  <a:schemeClr val="bg1"/>
                </a:solidFill>
                <a:latin typeface="微软雅黑" pitchFamily="34" charset="-122"/>
                <a:ea typeface="微软雅黑" pitchFamily="34" charset="-122"/>
              </a:rPr>
              <a:t>：与摄协共同举办手机摄影大赛并授予省摄协积分，刺激用户增加。</a:t>
            </a:r>
            <a:endParaRPr lang="zh-CN" altLang="en-US" sz="1000" dirty="0">
              <a:solidFill>
                <a:schemeClr val="bg1"/>
              </a:solidFill>
              <a:latin typeface="微软雅黑" pitchFamily="34" charset="-122"/>
              <a:ea typeface="微软雅黑" pitchFamily="34" charset="-122"/>
            </a:endParaRPr>
          </a:p>
        </p:txBody>
      </p:sp>
      <p:sp>
        <p:nvSpPr>
          <p:cNvPr id="14" name="长方形 15"/>
          <p:cNvSpPr>
            <a:spLocks noChangeArrowheads="1"/>
          </p:cNvSpPr>
          <p:nvPr/>
        </p:nvSpPr>
        <p:spPr bwMode="auto">
          <a:xfrm>
            <a:off x="6721529" y="2817985"/>
            <a:ext cx="1793789" cy="461665"/>
          </a:xfrm>
          <a:prstGeom prst="rect">
            <a:avLst/>
          </a:prstGeom>
          <a:noFill/>
          <a:ln w="9525">
            <a:noFill/>
            <a:miter lim="800000"/>
            <a:headEnd/>
            <a:tailEnd/>
          </a:ln>
        </p:spPr>
        <p:txBody>
          <a:bodyPr wrap="square">
            <a:spAutoFit/>
          </a:bodyPr>
          <a:lstStyle/>
          <a:p>
            <a:pPr>
              <a:spcBef>
                <a:spcPct val="20000"/>
              </a:spcBef>
            </a:pPr>
            <a:r>
              <a:rPr kumimoji="1" lang="zh-CN" altLang="en-US" sz="1200" dirty="0">
                <a:latin typeface="微软雅黑" pitchFamily="34" charset="-122"/>
                <a:ea typeface="微软雅黑" pitchFamily="34" charset="-122"/>
              </a:rPr>
              <a:t>阶段任务</a:t>
            </a:r>
            <a:r>
              <a:rPr kumimoji="1" lang="zh-CN" altLang="en-US" sz="1200" dirty="0" smtClean="0">
                <a:latin typeface="微软雅黑" pitchFamily="34" charset="-122"/>
                <a:ea typeface="微软雅黑" pitchFamily="34" charset="-122"/>
              </a:rPr>
              <a:t>：立足江西面向全国。</a:t>
            </a:r>
            <a:endParaRPr kumimoji="1" lang="zh-CN" altLang="en-US" sz="1200" dirty="0">
              <a:latin typeface="微软雅黑" pitchFamily="34" charset="-122"/>
              <a:ea typeface="微软雅黑" pitchFamily="34" charset="-122"/>
            </a:endParaRPr>
          </a:p>
        </p:txBody>
      </p:sp>
      <p:sp>
        <p:nvSpPr>
          <p:cNvPr id="15" name="剪去单圆角的矩形 14"/>
          <p:cNvSpPr/>
          <p:nvPr/>
        </p:nvSpPr>
        <p:spPr>
          <a:xfrm>
            <a:off x="579522" y="1800981"/>
            <a:ext cx="1555531" cy="725974"/>
          </a:xfrm>
          <a:prstGeom prst="snip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在线影展</a:t>
            </a:r>
            <a:endParaRPr kumimoji="1" lang="zh-CN" altLang="en-US" dirty="0">
              <a:latin typeface="微软雅黑"/>
              <a:ea typeface="微软雅黑"/>
              <a:cs typeface="微软雅黑"/>
            </a:endParaRPr>
          </a:p>
        </p:txBody>
      </p:sp>
      <p:sp>
        <p:nvSpPr>
          <p:cNvPr id="16" name="剪去单圆角的矩形 15"/>
          <p:cNvSpPr/>
          <p:nvPr/>
        </p:nvSpPr>
        <p:spPr>
          <a:xfrm>
            <a:off x="3709335" y="1710090"/>
            <a:ext cx="1689867" cy="725974"/>
          </a:xfrm>
          <a:prstGeom prst="snip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手机摄影大赛</a:t>
            </a:r>
            <a:endParaRPr kumimoji="1" lang="zh-CN" altLang="en-US" dirty="0">
              <a:latin typeface="微软雅黑"/>
              <a:ea typeface="微软雅黑"/>
              <a:cs typeface="微软雅黑"/>
            </a:endParaRPr>
          </a:p>
        </p:txBody>
      </p:sp>
      <p:sp>
        <p:nvSpPr>
          <p:cNvPr id="17" name="剪去单圆角的矩形 16"/>
          <p:cNvSpPr/>
          <p:nvPr/>
        </p:nvSpPr>
        <p:spPr>
          <a:xfrm>
            <a:off x="6733255" y="1710090"/>
            <a:ext cx="1555531" cy="725974"/>
          </a:xfrm>
          <a:prstGeom prst="snip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全面推广</a:t>
            </a:r>
            <a:endParaRPr kumimoji="1" lang="zh-CN" altLang="en-US" dirty="0">
              <a:latin typeface="微软雅黑"/>
              <a:ea typeface="微软雅黑"/>
              <a:cs typeface="微软雅黑"/>
            </a:endParaRPr>
          </a:p>
        </p:txBody>
      </p:sp>
      <p:sp>
        <p:nvSpPr>
          <p:cNvPr id="18" name="右箭头 17"/>
          <p:cNvSpPr/>
          <p:nvPr/>
        </p:nvSpPr>
        <p:spPr>
          <a:xfrm>
            <a:off x="2381667" y="1996408"/>
            <a:ext cx="496315" cy="348765"/>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0" name="组合 15"/>
          <p:cNvGrpSpPr>
            <a:grpSpLocks/>
          </p:cNvGrpSpPr>
          <p:nvPr/>
        </p:nvGrpSpPr>
        <p:grpSpPr bwMode="auto">
          <a:xfrm>
            <a:off x="318062" y="276603"/>
            <a:ext cx="2036082" cy="606283"/>
            <a:chOff x="4536508" y="1899586"/>
            <a:chExt cx="1567396" cy="623301"/>
          </a:xfrm>
          <a:solidFill>
            <a:srgbClr val="800000"/>
          </a:solidFill>
        </p:grpSpPr>
        <p:sp>
          <p:nvSpPr>
            <p:cNvPr id="21" name="圆角矩形 20"/>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22"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推广步骤</a:t>
              </a:r>
              <a:endParaRPr lang="en-US" altLang="zh-CN" sz="1800" dirty="0">
                <a:solidFill>
                  <a:srgbClr val="FFFFFF"/>
                </a:solidFill>
                <a:latin typeface="微软雅黑"/>
                <a:ea typeface="微软雅黑"/>
                <a:cs typeface="微软雅黑"/>
              </a:endParaRPr>
            </a:p>
          </p:txBody>
        </p:sp>
      </p:grpSp>
      <p:sp>
        <p:nvSpPr>
          <p:cNvPr id="23" name="椭圆 22"/>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1</a:t>
            </a:r>
            <a:endParaRPr lang="zh-CN" altLang="en-US" b="1" dirty="0">
              <a:solidFill>
                <a:schemeClr val="tx1"/>
              </a:solidFill>
              <a:latin typeface="微软雅黑"/>
              <a:ea typeface="微软雅黑"/>
              <a:cs typeface="微软雅黑"/>
            </a:endParaRPr>
          </a:p>
        </p:txBody>
      </p:sp>
      <p:sp>
        <p:nvSpPr>
          <p:cNvPr id="24" name="右箭头 23"/>
          <p:cNvSpPr/>
          <p:nvPr/>
        </p:nvSpPr>
        <p:spPr>
          <a:xfrm>
            <a:off x="5830906" y="2031375"/>
            <a:ext cx="496315" cy="348765"/>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884161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0"/>
          <p:cNvSpPr>
            <a:spLocks noChangeArrowheads="1"/>
          </p:cNvSpPr>
          <p:nvPr/>
        </p:nvSpPr>
        <p:spPr bwMode="auto">
          <a:xfrm>
            <a:off x="2223932" y="1855330"/>
            <a:ext cx="1277482" cy="612339"/>
          </a:xfrm>
          <a:prstGeom prst="rect">
            <a:avLst/>
          </a:prstGeom>
          <a:solidFill>
            <a:srgbClr val="FF5E02">
              <a:alpha val="74901"/>
            </a:srgbClr>
          </a:solidFill>
          <a:ln w="9525">
            <a:noFill/>
            <a:miter lim="800000"/>
            <a:headEnd/>
            <a:tailEnd/>
          </a:ln>
        </p:spPr>
        <p:txBody>
          <a:bodyPr anchor="ctr"/>
          <a:lstStyle/>
          <a:p>
            <a:pPr algn="ctr" latinLnBrk="1">
              <a:spcBef>
                <a:spcPct val="20000"/>
              </a:spcBef>
            </a:pPr>
            <a:r>
              <a:rPr kumimoji="1" lang="zh-CN" altLang="zh-CN" sz="1400" dirty="0" smtClean="0">
                <a:latin typeface="微软雅黑"/>
                <a:ea typeface="微软雅黑"/>
                <a:cs typeface="微软雅黑"/>
              </a:rPr>
              <a:t>1</a:t>
            </a:r>
            <a:r>
              <a:rPr kumimoji="1" lang="en-US" altLang="zh-CN" sz="1400" dirty="0" smtClean="0">
                <a:latin typeface="微软雅黑"/>
                <a:ea typeface="微软雅黑"/>
                <a:cs typeface="微软雅黑"/>
              </a:rPr>
              <a:t>0</a:t>
            </a:r>
            <a:r>
              <a:rPr kumimoji="1" lang="zh-CN" altLang="en-US" sz="1400" dirty="0" smtClean="0">
                <a:latin typeface="微软雅黑"/>
                <a:ea typeface="微软雅黑"/>
                <a:cs typeface="微软雅黑"/>
              </a:rPr>
              <a:t>月</a:t>
            </a:r>
            <a:endParaRPr kumimoji="1" lang="zh-CN" altLang="en-US" sz="1400" dirty="0">
              <a:latin typeface="微软雅黑"/>
              <a:ea typeface="微软雅黑"/>
              <a:cs typeface="微软雅黑"/>
            </a:endParaRPr>
          </a:p>
        </p:txBody>
      </p:sp>
      <p:sp>
        <p:nvSpPr>
          <p:cNvPr id="7" name="Rectangle 140"/>
          <p:cNvSpPr>
            <a:spLocks noChangeArrowheads="1"/>
          </p:cNvSpPr>
          <p:nvPr/>
        </p:nvSpPr>
        <p:spPr bwMode="auto">
          <a:xfrm>
            <a:off x="4777912" y="1861130"/>
            <a:ext cx="1277482" cy="594412"/>
          </a:xfrm>
          <a:prstGeom prst="rect">
            <a:avLst/>
          </a:prstGeom>
          <a:solidFill>
            <a:srgbClr val="FF5E02">
              <a:alpha val="74901"/>
            </a:srgbClr>
          </a:solidFill>
          <a:ln w="9525">
            <a:noFill/>
            <a:miter lim="800000"/>
            <a:headEnd/>
            <a:tailEnd/>
          </a:ln>
        </p:spPr>
        <p:txBody>
          <a:bodyPr anchor="ctr"/>
          <a:lstStyle/>
          <a:p>
            <a:pPr algn="ctr" latinLnBrk="1">
              <a:spcBef>
                <a:spcPct val="20000"/>
              </a:spcBef>
            </a:pPr>
            <a:r>
              <a:rPr kumimoji="1" lang="zh-CN" altLang="zh-CN" sz="1400" dirty="0" smtClean="0">
                <a:latin typeface="微软雅黑"/>
                <a:ea typeface="微软雅黑"/>
                <a:cs typeface="微软雅黑"/>
              </a:rPr>
              <a:t>1</a:t>
            </a:r>
            <a:r>
              <a:rPr kumimoji="1" lang="en-US" altLang="zh-CN" sz="1400" dirty="0" smtClean="0">
                <a:latin typeface="微软雅黑"/>
                <a:ea typeface="微软雅黑"/>
                <a:cs typeface="微软雅黑"/>
              </a:rPr>
              <a:t>2</a:t>
            </a:r>
            <a:r>
              <a:rPr kumimoji="1" lang="zh-CN" altLang="en-US" sz="1400" dirty="0" smtClean="0">
                <a:latin typeface="微软雅黑"/>
                <a:ea typeface="微软雅黑"/>
                <a:cs typeface="微软雅黑"/>
              </a:rPr>
              <a:t>月</a:t>
            </a:r>
            <a:endParaRPr kumimoji="1" lang="zh-CN" altLang="en-US" sz="1400" dirty="0">
              <a:latin typeface="微软雅黑"/>
              <a:ea typeface="微软雅黑"/>
              <a:cs typeface="微软雅黑"/>
            </a:endParaRPr>
          </a:p>
        </p:txBody>
      </p:sp>
      <p:sp>
        <p:nvSpPr>
          <p:cNvPr id="8" name="Rectangle 140"/>
          <p:cNvSpPr>
            <a:spLocks noChangeArrowheads="1"/>
          </p:cNvSpPr>
          <p:nvPr/>
        </p:nvSpPr>
        <p:spPr bwMode="auto">
          <a:xfrm>
            <a:off x="944362" y="1853713"/>
            <a:ext cx="1277482" cy="601830"/>
          </a:xfrm>
          <a:prstGeom prst="rect">
            <a:avLst/>
          </a:prstGeom>
          <a:solidFill>
            <a:srgbClr val="FF5E02">
              <a:alpha val="74901"/>
            </a:srgbClr>
          </a:solidFill>
          <a:ln w="9525">
            <a:noFill/>
            <a:miter lim="800000"/>
            <a:headEnd/>
            <a:tailEnd/>
          </a:ln>
        </p:spPr>
        <p:txBody>
          <a:bodyPr anchor="ctr"/>
          <a:lstStyle/>
          <a:p>
            <a:pPr algn="ctr" latinLnBrk="1">
              <a:spcBef>
                <a:spcPct val="20000"/>
              </a:spcBef>
            </a:pPr>
            <a:r>
              <a:rPr kumimoji="1" lang="en-US" altLang="zh-CN" sz="1400" dirty="0" smtClean="0">
                <a:latin typeface="微软雅黑"/>
                <a:ea typeface="微软雅黑"/>
                <a:cs typeface="微软雅黑"/>
              </a:rPr>
              <a:t>9</a:t>
            </a:r>
            <a:r>
              <a:rPr kumimoji="1" lang="zh-CN" altLang="en-US" sz="1400" dirty="0" smtClean="0">
                <a:latin typeface="微软雅黑"/>
                <a:ea typeface="微软雅黑"/>
                <a:cs typeface="微软雅黑"/>
              </a:rPr>
              <a:t>月</a:t>
            </a:r>
            <a:endParaRPr kumimoji="1" lang="zh-CN" altLang="en-US" sz="1400" dirty="0">
              <a:latin typeface="微软雅黑"/>
              <a:ea typeface="微软雅黑"/>
              <a:cs typeface="微软雅黑"/>
            </a:endParaRPr>
          </a:p>
        </p:txBody>
      </p:sp>
      <p:sp>
        <p:nvSpPr>
          <p:cNvPr id="9" name="Line 106"/>
          <p:cNvSpPr>
            <a:spLocks noChangeShapeType="1"/>
          </p:cNvSpPr>
          <p:nvPr/>
        </p:nvSpPr>
        <p:spPr bwMode="auto">
          <a:xfrm>
            <a:off x="944362" y="1853713"/>
            <a:ext cx="7171065" cy="0"/>
          </a:xfrm>
          <a:prstGeom prst="line">
            <a:avLst/>
          </a:prstGeom>
          <a:noFill/>
          <a:ln w="12700">
            <a:solidFill>
              <a:schemeClr val="tx1"/>
            </a:solidFill>
            <a:round/>
            <a:headEnd/>
            <a:tailEnd/>
          </a:ln>
          <a:effectLst/>
        </p:spPr>
        <p:txBody>
          <a:bodyPr/>
          <a:lstStyle/>
          <a:p>
            <a:pPr algn="ctr" latinLnBrk="1">
              <a:defRPr/>
            </a:pPr>
            <a:endParaRPr kumimoji="1" lang="zh-CN" altLang="en-US" sz="2400">
              <a:effectLst>
                <a:outerShdw blurRad="38100" dist="38100" dir="2700000" algn="tl">
                  <a:srgbClr val="000000">
                    <a:alpha val="43137"/>
                  </a:srgbClr>
                </a:outerShdw>
              </a:effectLst>
              <a:latin typeface="微软雅黑"/>
              <a:ea typeface="微软雅黑"/>
              <a:cs typeface="微软雅黑"/>
            </a:endParaRPr>
          </a:p>
        </p:txBody>
      </p:sp>
      <p:sp>
        <p:nvSpPr>
          <p:cNvPr id="10" name="Line 477"/>
          <p:cNvSpPr>
            <a:spLocks noChangeShapeType="1"/>
          </p:cNvSpPr>
          <p:nvPr/>
        </p:nvSpPr>
        <p:spPr bwMode="auto">
          <a:xfrm>
            <a:off x="3510514" y="1875364"/>
            <a:ext cx="0" cy="592305"/>
          </a:xfrm>
          <a:prstGeom prst="line">
            <a:avLst/>
          </a:prstGeom>
          <a:noFill/>
          <a:ln w="3175">
            <a:solidFill>
              <a:schemeClr val="tx1"/>
            </a:solidFill>
            <a:round/>
            <a:headEnd/>
            <a:tailEnd/>
          </a:ln>
          <a:effectLst/>
        </p:spPr>
        <p:txBody>
          <a:bodyPr/>
          <a:lstStyle/>
          <a:p>
            <a:pPr algn="ctr" latinLnBrk="1">
              <a:defRPr/>
            </a:pPr>
            <a:endParaRPr kumimoji="1" lang="zh-CN" altLang="en-US" sz="2400">
              <a:effectLst>
                <a:outerShdw blurRad="38100" dist="38100" dir="2700000" algn="tl">
                  <a:srgbClr val="000000">
                    <a:alpha val="43137"/>
                  </a:srgbClr>
                </a:outerShdw>
              </a:effectLst>
              <a:latin typeface="微软雅黑"/>
              <a:ea typeface="微软雅黑"/>
              <a:cs typeface="微软雅黑"/>
            </a:endParaRPr>
          </a:p>
        </p:txBody>
      </p:sp>
      <p:sp>
        <p:nvSpPr>
          <p:cNvPr id="11" name="Line 479"/>
          <p:cNvSpPr>
            <a:spLocks noChangeShapeType="1"/>
          </p:cNvSpPr>
          <p:nvPr/>
        </p:nvSpPr>
        <p:spPr bwMode="auto">
          <a:xfrm>
            <a:off x="6038330" y="1863238"/>
            <a:ext cx="0" cy="592305"/>
          </a:xfrm>
          <a:prstGeom prst="line">
            <a:avLst/>
          </a:prstGeom>
          <a:noFill/>
          <a:ln w="3175">
            <a:solidFill>
              <a:schemeClr val="tx1"/>
            </a:solidFill>
            <a:round/>
            <a:headEnd/>
            <a:tailEnd/>
          </a:ln>
          <a:effectLst/>
        </p:spPr>
        <p:txBody>
          <a:bodyPr/>
          <a:lstStyle/>
          <a:p>
            <a:pPr algn="ctr" latinLnBrk="1">
              <a:defRPr/>
            </a:pPr>
            <a:endParaRPr kumimoji="1" lang="zh-CN" altLang="en-US" sz="2400">
              <a:effectLst>
                <a:outerShdw blurRad="38100" dist="38100" dir="2700000" algn="tl">
                  <a:srgbClr val="000000">
                    <a:alpha val="43137"/>
                  </a:srgbClr>
                </a:outerShdw>
              </a:effectLst>
              <a:latin typeface="微软雅黑"/>
              <a:ea typeface="微软雅黑"/>
              <a:cs typeface="微软雅黑"/>
            </a:endParaRPr>
          </a:p>
        </p:txBody>
      </p:sp>
      <p:sp>
        <p:nvSpPr>
          <p:cNvPr id="12" name="Line 72"/>
          <p:cNvSpPr>
            <a:spLocks noChangeShapeType="1"/>
          </p:cNvSpPr>
          <p:nvPr/>
        </p:nvSpPr>
        <p:spPr bwMode="auto">
          <a:xfrm>
            <a:off x="944362" y="1875364"/>
            <a:ext cx="0" cy="561376"/>
          </a:xfrm>
          <a:prstGeom prst="line">
            <a:avLst/>
          </a:prstGeom>
          <a:noFill/>
          <a:ln w="28575" cap="sq">
            <a:solidFill>
              <a:schemeClr val="tx1"/>
            </a:solidFill>
            <a:round/>
            <a:headEnd/>
            <a:tailEnd/>
          </a:ln>
          <a:effectLst/>
        </p:spPr>
        <p:txBody>
          <a:bodyPr/>
          <a:lstStyle/>
          <a:p>
            <a:pPr algn="ctr" latinLnBrk="1">
              <a:defRPr/>
            </a:pPr>
            <a:endParaRPr kumimoji="1" lang="zh-CN" altLang="en-US" sz="2400">
              <a:effectLst>
                <a:outerShdw blurRad="38100" dist="38100" dir="2700000" algn="tl">
                  <a:srgbClr val="000000">
                    <a:alpha val="43137"/>
                  </a:srgbClr>
                </a:outerShdw>
              </a:effectLst>
              <a:latin typeface="微软雅黑"/>
              <a:ea typeface="微软雅黑"/>
              <a:cs typeface="微软雅黑"/>
            </a:endParaRPr>
          </a:p>
        </p:txBody>
      </p:sp>
      <p:sp>
        <p:nvSpPr>
          <p:cNvPr id="13" name="Rectangle 182"/>
          <p:cNvSpPr>
            <a:spLocks noChangeArrowheads="1"/>
          </p:cNvSpPr>
          <p:nvPr/>
        </p:nvSpPr>
        <p:spPr bwMode="auto">
          <a:xfrm>
            <a:off x="239035" y="3337482"/>
            <a:ext cx="702105" cy="1699602"/>
          </a:xfrm>
          <a:prstGeom prst="rect">
            <a:avLst/>
          </a:prstGeom>
          <a:solidFill>
            <a:schemeClr val="accent2">
              <a:lumMod val="60000"/>
              <a:lumOff val="40000"/>
            </a:schemeClr>
          </a:solidFill>
          <a:ln w="9525">
            <a:noFill/>
            <a:miter lim="800000"/>
            <a:headEnd/>
            <a:tailEnd/>
          </a:ln>
        </p:spPr>
        <p:txBody>
          <a:bodyPr wrap="none" anchor="ctr"/>
          <a:lstStyle/>
          <a:p>
            <a:pPr algn="ctr"/>
            <a:r>
              <a:rPr lang="zh-CN" altLang="en-US" sz="1400" b="1" dirty="0" smtClean="0">
                <a:latin typeface="微软雅黑"/>
                <a:ea typeface="微软雅黑"/>
                <a:cs typeface="微软雅黑"/>
              </a:rPr>
              <a:t>任务</a:t>
            </a:r>
            <a:endParaRPr lang="zh-CN" altLang="en-US" sz="1400" b="1" dirty="0">
              <a:latin typeface="微软雅黑"/>
              <a:ea typeface="微软雅黑"/>
              <a:cs typeface="微软雅黑"/>
            </a:endParaRPr>
          </a:p>
        </p:txBody>
      </p:sp>
      <p:sp>
        <p:nvSpPr>
          <p:cNvPr id="14" name="Rectangle 183"/>
          <p:cNvSpPr>
            <a:spLocks noChangeArrowheads="1"/>
          </p:cNvSpPr>
          <p:nvPr/>
        </p:nvSpPr>
        <p:spPr bwMode="auto">
          <a:xfrm>
            <a:off x="242257" y="5192801"/>
            <a:ext cx="702105" cy="595397"/>
          </a:xfrm>
          <a:prstGeom prst="rect">
            <a:avLst/>
          </a:prstGeom>
          <a:solidFill>
            <a:srgbClr val="800000">
              <a:alpha val="70195"/>
            </a:srgbClr>
          </a:solidFill>
          <a:ln w="9525">
            <a:noFill/>
            <a:miter lim="800000"/>
            <a:headEnd/>
            <a:tailEnd/>
          </a:ln>
        </p:spPr>
        <p:txBody>
          <a:bodyPr wrap="none" anchor="ctr"/>
          <a:lstStyle/>
          <a:p>
            <a:pPr algn="ctr"/>
            <a:r>
              <a:rPr lang="zh-CN" altLang="en-US" sz="1400" b="1" dirty="0" smtClean="0">
                <a:latin typeface="微软雅黑"/>
                <a:ea typeface="微软雅黑"/>
                <a:cs typeface="微软雅黑"/>
              </a:rPr>
              <a:t>资源</a:t>
            </a:r>
            <a:endParaRPr lang="zh-CN" altLang="en-US" sz="1400" b="1" dirty="0">
              <a:latin typeface="微软雅黑"/>
              <a:ea typeface="微软雅黑"/>
              <a:cs typeface="微软雅黑"/>
            </a:endParaRPr>
          </a:p>
          <a:p>
            <a:pPr algn="ctr"/>
            <a:r>
              <a:rPr lang="zh-CN" altLang="en-US" sz="1400" b="1" dirty="0">
                <a:latin typeface="微软雅黑"/>
                <a:ea typeface="微软雅黑"/>
                <a:cs typeface="微软雅黑"/>
              </a:rPr>
              <a:t>配合</a:t>
            </a:r>
          </a:p>
        </p:txBody>
      </p:sp>
      <p:sp>
        <p:nvSpPr>
          <p:cNvPr id="15" name="Text Box 843"/>
          <p:cNvSpPr txBox="1">
            <a:spLocks noChangeArrowheads="1"/>
          </p:cNvSpPr>
          <p:nvPr/>
        </p:nvSpPr>
        <p:spPr bwMode="auto">
          <a:xfrm>
            <a:off x="1014725" y="5192802"/>
            <a:ext cx="7620397" cy="595396"/>
          </a:xfrm>
          <a:prstGeom prst="rect">
            <a:avLst/>
          </a:prstGeom>
          <a:solidFill>
            <a:srgbClr val="800000"/>
          </a:solidFill>
          <a:ln w="3175">
            <a:solidFill>
              <a:srgbClr val="808080"/>
            </a:solidFill>
            <a:miter lim="800000"/>
            <a:headEnd/>
            <a:tailEnd/>
          </a:ln>
        </p:spPr>
        <p:txBody>
          <a:bodyPr lIns="18000" rIns="18000" anchor="ctr" anchorCtr="1"/>
          <a:lstStyle/>
          <a:p>
            <a:pPr algn="ctr"/>
            <a:r>
              <a:rPr kumimoji="1" lang="zh-CN" altLang="en-US" sz="1200" b="1" dirty="0" smtClean="0">
                <a:latin typeface="微软雅黑"/>
                <a:ea typeface="微软雅黑"/>
                <a:cs typeface="微软雅黑"/>
              </a:rPr>
              <a:t>品牌赞助、媒体资源、内容提供</a:t>
            </a:r>
            <a:endParaRPr kumimoji="1" lang="en-US" altLang="zh-CN" sz="1200" b="1" dirty="0">
              <a:latin typeface="微软雅黑"/>
              <a:ea typeface="微软雅黑"/>
              <a:cs typeface="微软雅黑"/>
            </a:endParaRPr>
          </a:p>
        </p:txBody>
      </p:sp>
      <p:sp>
        <p:nvSpPr>
          <p:cNvPr id="16" name="Text Box 843"/>
          <p:cNvSpPr txBox="1">
            <a:spLocks noChangeArrowheads="1"/>
          </p:cNvSpPr>
          <p:nvPr/>
        </p:nvSpPr>
        <p:spPr bwMode="auto">
          <a:xfrm>
            <a:off x="6251701" y="3643834"/>
            <a:ext cx="877636" cy="439095"/>
          </a:xfrm>
          <a:prstGeom prst="rect">
            <a:avLst/>
          </a:prstGeom>
          <a:solidFill>
            <a:schemeClr val="accent2">
              <a:lumMod val="60000"/>
              <a:lumOff val="40000"/>
            </a:schemeClr>
          </a:solidFill>
          <a:ln w="3175">
            <a:noFill/>
            <a:miter lim="800000"/>
            <a:headEnd/>
            <a:tailEnd/>
          </a:ln>
        </p:spPr>
        <p:txBody>
          <a:bodyPr lIns="18000" rIns="18000" anchor="ctr" anchorCtr="1"/>
          <a:lstStyle/>
          <a:p>
            <a:r>
              <a:rPr kumimoji="1" lang="en-US" altLang="zh-CN" sz="1000" b="1" dirty="0" smtClean="0">
                <a:latin typeface="微软雅黑"/>
                <a:ea typeface="微软雅黑"/>
                <a:cs typeface="微软雅黑"/>
              </a:rPr>
              <a:t>8.</a:t>
            </a:r>
            <a:r>
              <a:rPr kumimoji="1" lang="zh-CN" altLang="en-US" sz="1000" b="1" dirty="0" smtClean="0">
                <a:latin typeface="微软雅黑"/>
                <a:ea typeface="微软雅黑"/>
                <a:cs typeface="微软雅黑"/>
              </a:rPr>
              <a:t>以江西为样本举办广东乃至全国大赛</a:t>
            </a:r>
            <a:endParaRPr kumimoji="1" lang="zh-CN" altLang="en-US" sz="1000" b="1" dirty="0">
              <a:latin typeface="微软雅黑"/>
              <a:ea typeface="微软雅黑"/>
              <a:cs typeface="微软雅黑"/>
            </a:endParaRPr>
          </a:p>
        </p:txBody>
      </p:sp>
      <p:sp>
        <p:nvSpPr>
          <p:cNvPr id="18" name="Text Box 843"/>
          <p:cNvSpPr txBox="1">
            <a:spLocks noChangeArrowheads="1"/>
          </p:cNvSpPr>
          <p:nvPr/>
        </p:nvSpPr>
        <p:spPr bwMode="auto">
          <a:xfrm>
            <a:off x="5099820" y="3643835"/>
            <a:ext cx="742478" cy="439095"/>
          </a:xfrm>
          <a:prstGeom prst="rect">
            <a:avLst/>
          </a:prstGeom>
          <a:solidFill>
            <a:schemeClr val="accent2">
              <a:lumMod val="60000"/>
              <a:lumOff val="40000"/>
            </a:schemeClr>
          </a:solidFill>
          <a:ln w="3175">
            <a:noFill/>
            <a:miter lim="800000"/>
            <a:headEnd/>
            <a:tailEnd/>
          </a:ln>
        </p:spPr>
        <p:txBody>
          <a:bodyPr lIns="18000" rIns="18000" anchor="ctr" anchorCtr="1"/>
          <a:lstStyle/>
          <a:p>
            <a:pPr algn="ctr"/>
            <a:r>
              <a:rPr kumimoji="1" lang="en-US" altLang="zh-CN" sz="1000" b="1" dirty="0" smtClean="0">
                <a:latin typeface="微软雅黑"/>
                <a:ea typeface="微软雅黑"/>
                <a:cs typeface="微软雅黑"/>
              </a:rPr>
              <a:t>6.</a:t>
            </a:r>
            <a:r>
              <a:rPr kumimoji="1" lang="zh-CN" altLang="en-US" sz="1000" b="1" dirty="0" smtClean="0">
                <a:latin typeface="微软雅黑"/>
                <a:ea typeface="微软雅黑"/>
                <a:cs typeface="微软雅黑"/>
              </a:rPr>
              <a:t>江西全省推广大赛</a:t>
            </a:r>
            <a:endParaRPr kumimoji="1" lang="zh-CN" altLang="en-US" sz="1000" b="1" dirty="0">
              <a:latin typeface="微软雅黑"/>
              <a:ea typeface="微软雅黑"/>
              <a:cs typeface="微软雅黑"/>
            </a:endParaRPr>
          </a:p>
        </p:txBody>
      </p:sp>
      <p:sp>
        <p:nvSpPr>
          <p:cNvPr id="19" name="Text Box 843"/>
          <p:cNvSpPr txBox="1">
            <a:spLocks noChangeArrowheads="1"/>
          </p:cNvSpPr>
          <p:nvPr/>
        </p:nvSpPr>
        <p:spPr bwMode="auto">
          <a:xfrm>
            <a:off x="1133816" y="3676884"/>
            <a:ext cx="920401" cy="406046"/>
          </a:xfrm>
          <a:prstGeom prst="rect">
            <a:avLst/>
          </a:prstGeom>
          <a:solidFill>
            <a:schemeClr val="accent2">
              <a:lumMod val="60000"/>
              <a:lumOff val="40000"/>
            </a:schemeClr>
          </a:solidFill>
          <a:ln w="3175">
            <a:noFill/>
            <a:miter lim="800000"/>
            <a:headEnd/>
            <a:tailEnd/>
          </a:ln>
        </p:spPr>
        <p:txBody>
          <a:bodyPr lIns="18000" rIns="18000" anchor="ctr" anchorCtr="1"/>
          <a:lstStyle/>
          <a:p>
            <a:pPr algn="ctr"/>
            <a:r>
              <a:rPr kumimoji="1" lang="en-US" altLang="zh-CN" sz="1000" b="1" dirty="0" smtClean="0">
                <a:latin typeface="微软雅黑"/>
                <a:ea typeface="微软雅黑"/>
                <a:cs typeface="微软雅黑"/>
              </a:rPr>
              <a:t>1.</a:t>
            </a:r>
            <a:r>
              <a:rPr kumimoji="1" lang="zh-CN" altLang="en-US" sz="1000" b="1" dirty="0" smtClean="0">
                <a:latin typeface="微软雅黑"/>
                <a:ea typeface="微软雅黑"/>
                <a:cs typeface="微软雅黑"/>
              </a:rPr>
              <a:t>启动在线影展</a:t>
            </a:r>
            <a:endParaRPr kumimoji="1" lang="zh-CN" altLang="en-US" sz="1000" b="1" dirty="0">
              <a:latin typeface="微软雅黑"/>
              <a:ea typeface="微软雅黑"/>
              <a:cs typeface="微软雅黑"/>
            </a:endParaRPr>
          </a:p>
        </p:txBody>
      </p:sp>
      <p:sp>
        <p:nvSpPr>
          <p:cNvPr id="20" name="Text Box 843"/>
          <p:cNvSpPr txBox="1">
            <a:spLocks noChangeArrowheads="1"/>
          </p:cNvSpPr>
          <p:nvPr/>
        </p:nvSpPr>
        <p:spPr bwMode="auto">
          <a:xfrm>
            <a:off x="3720536" y="4226561"/>
            <a:ext cx="861919" cy="439095"/>
          </a:xfrm>
          <a:prstGeom prst="rect">
            <a:avLst/>
          </a:prstGeom>
          <a:solidFill>
            <a:schemeClr val="accent2">
              <a:lumMod val="60000"/>
              <a:lumOff val="40000"/>
            </a:schemeClr>
          </a:solidFill>
          <a:ln w="3175">
            <a:noFill/>
            <a:miter lim="800000"/>
            <a:headEnd/>
            <a:tailEnd/>
          </a:ln>
        </p:spPr>
        <p:txBody>
          <a:bodyPr lIns="18000" rIns="18000" anchor="ctr" anchorCtr="1"/>
          <a:lstStyle/>
          <a:p>
            <a:pPr algn="ctr"/>
            <a:r>
              <a:rPr kumimoji="1" lang="en-US" altLang="zh-CN" sz="1000" b="1" dirty="0" smtClean="0">
                <a:latin typeface="微软雅黑"/>
                <a:ea typeface="微软雅黑"/>
                <a:cs typeface="微软雅黑"/>
              </a:rPr>
              <a:t>5.</a:t>
            </a:r>
            <a:r>
              <a:rPr kumimoji="1" lang="zh-CN" altLang="en-US" sz="1000" b="1" dirty="0" smtClean="0">
                <a:latin typeface="微软雅黑"/>
                <a:ea typeface="微软雅黑"/>
                <a:cs typeface="微软雅黑"/>
              </a:rPr>
              <a:t>启动手机摄影大赛</a:t>
            </a:r>
            <a:endParaRPr kumimoji="1" lang="zh-CN" altLang="en-US" sz="1000" b="1" dirty="0">
              <a:latin typeface="微软雅黑"/>
              <a:ea typeface="微软雅黑"/>
              <a:cs typeface="微软雅黑"/>
            </a:endParaRPr>
          </a:p>
        </p:txBody>
      </p:sp>
      <p:cxnSp>
        <p:nvCxnSpPr>
          <p:cNvPr id="21" name="直接连接符 90"/>
          <p:cNvCxnSpPr/>
          <p:nvPr/>
        </p:nvCxnSpPr>
        <p:spPr>
          <a:xfrm>
            <a:off x="3514414" y="3462072"/>
            <a:ext cx="0" cy="1427881"/>
          </a:xfrm>
          <a:prstGeom prst="line">
            <a:avLst/>
          </a:prstGeom>
          <a:ln w="12700">
            <a:solidFill>
              <a:srgbClr val="FFFFFF"/>
            </a:solidFill>
            <a:prstDash val="sysDash"/>
          </a:ln>
        </p:spPr>
        <p:style>
          <a:lnRef idx="2">
            <a:schemeClr val="accent1"/>
          </a:lnRef>
          <a:fillRef idx="0">
            <a:schemeClr val="accent1"/>
          </a:fillRef>
          <a:effectRef idx="1">
            <a:schemeClr val="accent1"/>
          </a:effectRef>
          <a:fontRef idx="minor">
            <a:schemeClr val="tx1"/>
          </a:fontRef>
        </p:style>
      </p:cxnSp>
      <p:sp>
        <p:nvSpPr>
          <p:cNvPr id="23" name="Rectangle 140"/>
          <p:cNvSpPr>
            <a:spLocks noChangeArrowheads="1"/>
          </p:cNvSpPr>
          <p:nvPr/>
        </p:nvSpPr>
        <p:spPr bwMode="auto">
          <a:xfrm>
            <a:off x="3502832" y="1861129"/>
            <a:ext cx="1277482" cy="594413"/>
          </a:xfrm>
          <a:prstGeom prst="rect">
            <a:avLst/>
          </a:prstGeom>
          <a:solidFill>
            <a:srgbClr val="FF5E02">
              <a:alpha val="74901"/>
            </a:srgbClr>
          </a:solidFill>
          <a:ln w="9525">
            <a:noFill/>
            <a:miter lim="800000"/>
            <a:headEnd/>
            <a:tailEnd/>
          </a:ln>
        </p:spPr>
        <p:txBody>
          <a:bodyPr anchor="ctr"/>
          <a:lstStyle/>
          <a:p>
            <a:pPr algn="ctr" latinLnBrk="1">
              <a:spcBef>
                <a:spcPct val="20000"/>
              </a:spcBef>
            </a:pPr>
            <a:r>
              <a:rPr kumimoji="1" lang="zh-CN" altLang="zh-CN" sz="1400" dirty="0" smtClean="0">
                <a:latin typeface="微软雅黑"/>
                <a:ea typeface="微软雅黑"/>
                <a:cs typeface="微软雅黑"/>
              </a:rPr>
              <a:t>1</a:t>
            </a:r>
            <a:r>
              <a:rPr kumimoji="1" lang="en-US" altLang="zh-CN" sz="1400" dirty="0" smtClean="0">
                <a:latin typeface="微软雅黑"/>
                <a:ea typeface="微软雅黑"/>
                <a:cs typeface="微软雅黑"/>
              </a:rPr>
              <a:t>1</a:t>
            </a:r>
            <a:r>
              <a:rPr kumimoji="1" lang="zh-CN" altLang="en-US" sz="1400" dirty="0" smtClean="0">
                <a:latin typeface="微软雅黑"/>
                <a:ea typeface="微软雅黑"/>
                <a:cs typeface="微软雅黑"/>
              </a:rPr>
              <a:t>月</a:t>
            </a:r>
            <a:endParaRPr kumimoji="1" lang="zh-CN" altLang="en-US" sz="1400" dirty="0">
              <a:latin typeface="微软雅黑"/>
              <a:ea typeface="微软雅黑"/>
              <a:cs typeface="微软雅黑"/>
            </a:endParaRPr>
          </a:p>
        </p:txBody>
      </p:sp>
      <p:sp>
        <p:nvSpPr>
          <p:cNvPr id="24" name="Rectangle 140"/>
          <p:cNvSpPr>
            <a:spLocks noChangeArrowheads="1"/>
          </p:cNvSpPr>
          <p:nvPr/>
        </p:nvSpPr>
        <p:spPr bwMode="auto">
          <a:xfrm>
            <a:off x="6055394" y="1861130"/>
            <a:ext cx="1277482" cy="575610"/>
          </a:xfrm>
          <a:prstGeom prst="rect">
            <a:avLst/>
          </a:prstGeom>
          <a:solidFill>
            <a:srgbClr val="FF5E02">
              <a:alpha val="74901"/>
            </a:srgbClr>
          </a:solidFill>
          <a:ln w="9525">
            <a:noFill/>
            <a:miter lim="800000"/>
            <a:headEnd/>
            <a:tailEnd/>
          </a:ln>
        </p:spPr>
        <p:txBody>
          <a:bodyPr anchor="ctr"/>
          <a:lstStyle/>
          <a:p>
            <a:pPr algn="ctr" latinLnBrk="1">
              <a:spcBef>
                <a:spcPct val="20000"/>
              </a:spcBef>
            </a:pPr>
            <a:r>
              <a:rPr kumimoji="1" lang="zh-CN" altLang="zh-CN" sz="1400" dirty="0">
                <a:latin typeface="微软雅黑"/>
                <a:ea typeface="微软雅黑"/>
                <a:cs typeface="微软雅黑"/>
              </a:rPr>
              <a:t>1</a:t>
            </a:r>
            <a:r>
              <a:rPr kumimoji="1" lang="zh-CN" altLang="en-US" sz="1400" dirty="0" smtClean="0">
                <a:latin typeface="微软雅黑"/>
                <a:ea typeface="微软雅黑"/>
                <a:cs typeface="微软雅黑"/>
              </a:rPr>
              <a:t>月</a:t>
            </a:r>
            <a:endParaRPr kumimoji="1" lang="zh-CN" altLang="en-US" sz="1400" dirty="0">
              <a:latin typeface="微软雅黑"/>
              <a:ea typeface="微软雅黑"/>
              <a:cs typeface="微软雅黑"/>
            </a:endParaRPr>
          </a:p>
        </p:txBody>
      </p:sp>
      <p:sp>
        <p:nvSpPr>
          <p:cNvPr id="25" name="Rectangle 140"/>
          <p:cNvSpPr>
            <a:spLocks noChangeArrowheads="1"/>
          </p:cNvSpPr>
          <p:nvPr/>
        </p:nvSpPr>
        <p:spPr bwMode="auto">
          <a:xfrm>
            <a:off x="7332876" y="1864854"/>
            <a:ext cx="1277482" cy="571885"/>
          </a:xfrm>
          <a:prstGeom prst="rect">
            <a:avLst/>
          </a:prstGeom>
          <a:solidFill>
            <a:srgbClr val="FF5E02">
              <a:alpha val="74901"/>
            </a:srgbClr>
          </a:solidFill>
          <a:ln w="9525">
            <a:noFill/>
            <a:miter lim="800000"/>
            <a:headEnd/>
            <a:tailEnd/>
          </a:ln>
        </p:spPr>
        <p:txBody>
          <a:bodyPr anchor="ctr"/>
          <a:lstStyle/>
          <a:p>
            <a:pPr algn="ctr" latinLnBrk="1">
              <a:spcBef>
                <a:spcPct val="20000"/>
              </a:spcBef>
            </a:pPr>
            <a:r>
              <a:rPr kumimoji="1" lang="zh-CN" altLang="zh-CN" sz="1400" dirty="0">
                <a:latin typeface="微软雅黑"/>
                <a:ea typeface="微软雅黑"/>
                <a:cs typeface="微软雅黑"/>
              </a:rPr>
              <a:t>2</a:t>
            </a:r>
            <a:r>
              <a:rPr kumimoji="1" lang="zh-CN" altLang="en-US" sz="1400" dirty="0" smtClean="0">
                <a:latin typeface="微软雅黑"/>
                <a:ea typeface="微软雅黑"/>
                <a:cs typeface="微软雅黑"/>
              </a:rPr>
              <a:t>月</a:t>
            </a:r>
            <a:endParaRPr kumimoji="1" lang="zh-CN" altLang="en-US" sz="1400" dirty="0">
              <a:latin typeface="微软雅黑"/>
              <a:ea typeface="微软雅黑"/>
              <a:cs typeface="微软雅黑"/>
            </a:endParaRPr>
          </a:p>
        </p:txBody>
      </p:sp>
      <p:cxnSp>
        <p:nvCxnSpPr>
          <p:cNvPr id="26" name="直接连接符 67"/>
          <p:cNvCxnSpPr/>
          <p:nvPr/>
        </p:nvCxnSpPr>
        <p:spPr>
          <a:xfrm rot="16200000" flipH="1" flipV="1">
            <a:off x="4776260" y="-1393795"/>
            <a:ext cx="14218" cy="7684458"/>
          </a:xfrm>
          <a:prstGeom prst="line">
            <a:avLst/>
          </a:prstGeom>
        </p:spPr>
        <p:style>
          <a:lnRef idx="2">
            <a:schemeClr val="dk1"/>
          </a:lnRef>
          <a:fillRef idx="0">
            <a:schemeClr val="dk1"/>
          </a:fillRef>
          <a:effectRef idx="1">
            <a:schemeClr val="dk1"/>
          </a:effectRef>
          <a:fontRef idx="minor">
            <a:schemeClr val="tx1"/>
          </a:fontRef>
        </p:style>
      </p:cxnSp>
      <p:cxnSp>
        <p:nvCxnSpPr>
          <p:cNvPr id="27" name="直接连接符 68"/>
          <p:cNvCxnSpPr/>
          <p:nvPr/>
        </p:nvCxnSpPr>
        <p:spPr>
          <a:xfrm rot="16200000" flipH="1" flipV="1">
            <a:off x="4785785" y="-1984345"/>
            <a:ext cx="14218" cy="7684458"/>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72"/>
          <p:cNvCxnSpPr/>
          <p:nvPr/>
        </p:nvCxnSpPr>
        <p:spPr>
          <a:xfrm rot="5400000">
            <a:off x="8327976" y="2148396"/>
            <a:ext cx="595244" cy="1588"/>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76"/>
          <p:cNvCxnSpPr/>
          <p:nvPr/>
        </p:nvCxnSpPr>
        <p:spPr>
          <a:xfrm rot="5400000">
            <a:off x="7039517" y="2151071"/>
            <a:ext cx="591485" cy="1588"/>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78"/>
          <p:cNvCxnSpPr/>
          <p:nvPr/>
        </p:nvCxnSpPr>
        <p:spPr>
          <a:xfrm rot="5400000">
            <a:off x="4481398" y="2146309"/>
            <a:ext cx="601009" cy="1588"/>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79"/>
          <p:cNvCxnSpPr/>
          <p:nvPr/>
        </p:nvCxnSpPr>
        <p:spPr>
          <a:xfrm rot="16200000" flipH="1">
            <a:off x="1917209" y="2148821"/>
            <a:ext cx="611357" cy="2089"/>
          </a:xfrm>
          <a:prstGeom prst="line">
            <a:avLst/>
          </a:prstGeom>
        </p:spPr>
        <p:style>
          <a:lnRef idx="1">
            <a:schemeClr val="dk1"/>
          </a:lnRef>
          <a:fillRef idx="0">
            <a:schemeClr val="dk1"/>
          </a:fillRef>
          <a:effectRef idx="0">
            <a:schemeClr val="dk1"/>
          </a:effectRef>
          <a:fontRef idx="minor">
            <a:schemeClr val="tx1"/>
          </a:fontRef>
        </p:style>
      </p:cxnSp>
      <p:sp>
        <p:nvSpPr>
          <p:cNvPr id="34" name="Text Box 843"/>
          <p:cNvSpPr txBox="1">
            <a:spLocks noChangeArrowheads="1"/>
          </p:cNvSpPr>
          <p:nvPr/>
        </p:nvSpPr>
        <p:spPr bwMode="auto">
          <a:xfrm>
            <a:off x="2411226" y="3648549"/>
            <a:ext cx="885169" cy="439095"/>
          </a:xfrm>
          <a:prstGeom prst="rect">
            <a:avLst/>
          </a:prstGeom>
          <a:solidFill>
            <a:schemeClr val="accent2">
              <a:lumMod val="60000"/>
              <a:lumOff val="40000"/>
            </a:schemeClr>
          </a:solidFill>
          <a:ln w="3175">
            <a:noFill/>
            <a:miter lim="800000"/>
            <a:headEnd/>
            <a:tailEnd/>
          </a:ln>
        </p:spPr>
        <p:txBody>
          <a:bodyPr lIns="18000" rIns="18000" anchor="ctr" anchorCtr="1"/>
          <a:lstStyle/>
          <a:p>
            <a:pPr algn="ctr"/>
            <a:r>
              <a:rPr kumimoji="1" lang="en-US" altLang="zh-CN" sz="1000" b="1" dirty="0" smtClean="0">
                <a:latin typeface="微软雅黑"/>
                <a:ea typeface="微软雅黑"/>
                <a:cs typeface="微软雅黑"/>
              </a:rPr>
              <a:t>2.</a:t>
            </a:r>
            <a:r>
              <a:rPr kumimoji="1" lang="zh-CN" altLang="en-US" sz="1000" b="1" dirty="0" smtClean="0">
                <a:latin typeface="微软雅黑"/>
                <a:ea typeface="微软雅黑"/>
                <a:cs typeface="微软雅黑"/>
              </a:rPr>
              <a:t>寻求与广东摄协的战略合作</a:t>
            </a:r>
            <a:endParaRPr kumimoji="1" lang="zh-CN" altLang="en-US" sz="1000" b="1" dirty="0">
              <a:latin typeface="微软雅黑"/>
              <a:ea typeface="微软雅黑"/>
              <a:cs typeface="微软雅黑"/>
            </a:endParaRPr>
          </a:p>
        </p:txBody>
      </p:sp>
      <p:sp>
        <p:nvSpPr>
          <p:cNvPr id="35" name="Text Box 843"/>
          <p:cNvSpPr txBox="1">
            <a:spLocks noChangeArrowheads="1"/>
          </p:cNvSpPr>
          <p:nvPr/>
        </p:nvSpPr>
        <p:spPr bwMode="auto">
          <a:xfrm>
            <a:off x="2411226" y="4226561"/>
            <a:ext cx="885169" cy="453430"/>
          </a:xfrm>
          <a:prstGeom prst="rect">
            <a:avLst/>
          </a:prstGeom>
          <a:solidFill>
            <a:schemeClr val="accent2">
              <a:lumMod val="60000"/>
              <a:lumOff val="40000"/>
            </a:schemeClr>
          </a:solidFill>
          <a:ln w="3175">
            <a:noFill/>
            <a:miter lim="800000"/>
            <a:headEnd/>
            <a:tailEnd/>
          </a:ln>
        </p:spPr>
        <p:txBody>
          <a:bodyPr lIns="18000" rIns="18000" anchor="ctr" anchorCtr="1"/>
          <a:lstStyle/>
          <a:p>
            <a:pPr algn="ctr"/>
            <a:r>
              <a:rPr kumimoji="1" lang="en-US" altLang="zh-CN" sz="1000" b="1" dirty="0" smtClean="0">
                <a:latin typeface="微软雅黑"/>
                <a:ea typeface="微软雅黑"/>
                <a:cs typeface="微软雅黑"/>
              </a:rPr>
              <a:t>3.App</a:t>
            </a:r>
            <a:r>
              <a:rPr kumimoji="1" lang="zh-CN" altLang="en-US" sz="1000" b="1" dirty="0" smtClean="0">
                <a:latin typeface="微软雅黑"/>
                <a:ea typeface="微软雅黑"/>
                <a:cs typeface="微软雅黑"/>
              </a:rPr>
              <a:t>上线</a:t>
            </a:r>
            <a:endParaRPr kumimoji="1" lang="zh-CN" altLang="en-US" sz="1000" b="1" dirty="0">
              <a:latin typeface="微软雅黑"/>
              <a:ea typeface="微软雅黑"/>
              <a:cs typeface="微软雅黑"/>
            </a:endParaRPr>
          </a:p>
        </p:txBody>
      </p:sp>
      <p:sp>
        <p:nvSpPr>
          <p:cNvPr id="36" name="Text Box 843"/>
          <p:cNvSpPr txBox="1">
            <a:spLocks noChangeArrowheads="1"/>
          </p:cNvSpPr>
          <p:nvPr/>
        </p:nvSpPr>
        <p:spPr bwMode="auto">
          <a:xfrm>
            <a:off x="5099820" y="4226561"/>
            <a:ext cx="742478" cy="439095"/>
          </a:xfrm>
          <a:prstGeom prst="rect">
            <a:avLst/>
          </a:prstGeom>
          <a:solidFill>
            <a:schemeClr val="accent2">
              <a:lumMod val="60000"/>
              <a:lumOff val="40000"/>
            </a:schemeClr>
          </a:solidFill>
          <a:ln w="3175">
            <a:noFill/>
            <a:miter lim="800000"/>
            <a:headEnd/>
            <a:tailEnd/>
          </a:ln>
        </p:spPr>
        <p:txBody>
          <a:bodyPr lIns="18000" rIns="18000" anchor="ctr" anchorCtr="1"/>
          <a:lstStyle/>
          <a:p>
            <a:pPr algn="ctr"/>
            <a:r>
              <a:rPr kumimoji="1" lang="en-US" altLang="zh-CN" sz="1000" b="1" dirty="0" smtClean="0">
                <a:latin typeface="微软雅黑"/>
                <a:ea typeface="微软雅黑"/>
                <a:cs typeface="微软雅黑"/>
              </a:rPr>
              <a:t>7.</a:t>
            </a:r>
            <a:r>
              <a:rPr kumimoji="1" lang="zh-CN" altLang="en-US" sz="1000" b="1" dirty="0" smtClean="0">
                <a:latin typeface="微软雅黑"/>
                <a:ea typeface="微软雅黑"/>
                <a:cs typeface="微软雅黑"/>
              </a:rPr>
              <a:t>完成大赛并颁奖</a:t>
            </a:r>
            <a:endParaRPr kumimoji="1" lang="zh-CN" altLang="en-US" sz="1000" b="1" dirty="0">
              <a:latin typeface="微软雅黑"/>
              <a:ea typeface="微软雅黑"/>
              <a:cs typeface="微软雅黑"/>
            </a:endParaRPr>
          </a:p>
        </p:txBody>
      </p:sp>
      <p:sp>
        <p:nvSpPr>
          <p:cNvPr id="37" name="Text Box 843"/>
          <p:cNvSpPr txBox="1">
            <a:spLocks noChangeArrowheads="1"/>
          </p:cNvSpPr>
          <p:nvPr/>
        </p:nvSpPr>
        <p:spPr bwMode="auto">
          <a:xfrm>
            <a:off x="7493170" y="3642543"/>
            <a:ext cx="1030534" cy="453430"/>
          </a:xfrm>
          <a:prstGeom prst="rect">
            <a:avLst/>
          </a:prstGeom>
          <a:solidFill>
            <a:schemeClr val="accent2">
              <a:lumMod val="60000"/>
              <a:lumOff val="40000"/>
            </a:schemeClr>
          </a:solidFill>
          <a:ln w="3175">
            <a:noFill/>
            <a:miter lim="800000"/>
            <a:headEnd/>
            <a:tailEnd/>
          </a:ln>
        </p:spPr>
        <p:txBody>
          <a:bodyPr lIns="18000" rIns="18000" anchor="ctr" anchorCtr="1"/>
          <a:lstStyle/>
          <a:p>
            <a:r>
              <a:rPr kumimoji="1" lang="en-US" altLang="zh-CN" sz="1000" b="1" dirty="0" smtClean="0">
                <a:latin typeface="微软雅黑"/>
                <a:ea typeface="微软雅黑"/>
                <a:cs typeface="微软雅黑"/>
              </a:rPr>
              <a:t>9.</a:t>
            </a:r>
            <a:r>
              <a:rPr kumimoji="1" lang="zh-CN" altLang="en-US" sz="1000" b="1" dirty="0" smtClean="0">
                <a:latin typeface="微软雅黑"/>
                <a:ea typeface="微软雅黑"/>
                <a:cs typeface="微软雅黑"/>
              </a:rPr>
              <a:t>发起旅拍活动</a:t>
            </a:r>
            <a:endParaRPr kumimoji="1" lang="zh-CN" altLang="en-US" sz="1000" b="1" dirty="0">
              <a:latin typeface="微软雅黑"/>
              <a:ea typeface="微软雅黑"/>
              <a:cs typeface="微软雅黑"/>
            </a:endParaRPr>
          </a:p>
        </p:txBody>
      </p:sp>
      <p:sp>
        <p:nvSpPr>
          <p:cNvPr id="38" name="Text Box 843"/>
          <p:cNvSpPr txBox="1">
            <a:spLocks noChangeArrowheads="1"/>
          </p:cNvSpPr>
          <p:nvPr/>
        </p:nvSpPr>
        <p:spPr bwMode="auto">
          <a:xfrm>
            <a:off x="3720536" y="3656053"/>
            <a:ext cx="861919" cy="439095"/>
          </a:xfrm>
          <a:prstGeom prst="rect">
            <a:avLst/>
          </a:prstGeom>
          <a:solidFill>
            <a:schemeClr val="accent2">
              <a:lumMod val="60000"/>
              <a:lumOff val="40000"/>
            </a:schemeClr>
          </a:solidFill>
          <a:ln w="3175">
            <a:noFill/>
            <a:miter lim="800000"/>
            <a:headEnd/>
            <a:tailEnd/>
          </a:ln>
        </p:spPr>
        <p:txBody>
          <a:bodyPr lIns="18000" rIns="18000" anchor="ctr" anchorCtr="1"/>
          <a:lstStyle/>
          <a:p>
            <a:pPr algn="ctr"/>
            <a:r>
              <a:rPr kumimoji="1" lang="en-US" altLang="zh-CN" sz="1000" b="1" dirty="0" smtClean="0">
                <a:latin typeface="微软雅黑"/>
                <a:ea typeface="微软雅黑"/>
                <a:cs typeface="微软雅黑"/>
              </a:rPr>
              <a:t>4.App</a:t>
            </a:r>
            <a:r>
              <a:rPr kumimoji="1" lang="zh-CN" altLang="en-US" sz="1000" b="1" dirty="0" smtClean="0">
                <a:latin typeface="微软雅黑"/>
                <a:ea typeface="微软雅黑"/>
                <a:cs typeface="微软雅黑"/>
              </a:rPr>
              <a:t>上线说明会－手机摄影大赛发布会</a:t>
            </a:r>
            <a:endParaRPr kumimoji="1" lang="zh-CN" altLang="en-US" sz="1000" b="1" dirty="0">
              <a:latin typeface="微软雅黑"/>
              <a:ea typeface="微软雅黑"/>
              <a:cs typeface="微软雅黑"/>
            </a:endParaRPr>
          </a:p>
        </p:txBody>
      </p:sp>
      <p:sp>
        <p:nvSpPr>
          <p:cNvPr id="42" name="Rectangle 165"/>
          <p:cNvSpPr>
            <a:spLocks noChangeArrowheads="1"/>
          </p:cNvSpPr>
          <p:nvPr/>
        </p:nvSpPr>
        <p:spPr bwMode="auto">
          <a:xfrm>
            <a:off x="242257" y="2592973"/>
            <a:ext cx="702105" cy="612409"/>
          </a:xfrm>
          <a:prstGeom prst="rect">
            <a:avLst/>
          </a:prstGeom>
          <a:solidFill>
            <a:srgbClr val="800000">
              <a:alpha val="70195"/>
            </a:srgbClr>
          </a:solidFill>
          <a:ln w="9525">
            <a:noFill/>
            <a:miter lim="800000"/>
            <a:headEnd/>
            <a:tailEnd/>
          </a:ln>
        </p:spPr>
        <p:txBody>
          <a:bodyPr wrap="none" anchor="ctr"/>
          <a:lstStyle/>
          <a:p>
            <a:pPr algn="ctr"/>
            <a:r>
              <a:rPr lang="zh-CN" altLang="en-US" sz="1400" b="1" dirty="0" smtClean="0">
                <a:latin typeface="微软雅黑"/>
                <a:ea typeface="微软雅黑"/>
                <a:cs typeface="微软雅黑"/>
              </a:rPr>
              <a:t>主题</a:t>
            </a:r>
            <a:endParaRPr lang="zh-CN" altLang="en-US" sz="1400" b="1" dirty="0">
              <a:latin typeface="微软雅黑"/>
              <a:ea typeface="微软雅黑"/>
              <a:cs typeface="微软雅黑"/>
            </a:endParaRPr>
          </a:p>
        </p:txBody>
      </p:sp>
      <p:sp>
        <p:nvSpPr>
          <p:cNvPr id="43" name="AutoShape 195"/>
          <p:cNvSpPr>
            <a:spLocks noChangeArrowheads="1"/>
          </p:cNvSpPr>
          <p:nvPr/>
        </p:nvSpPr>
        <p:spPr bwMode="auto">
          <a:xfrm>
            <a:off x="1001582" y="2644007"/>
            <a:ext cx="2488875" cy="561375"/>
          </a:xfrm>
          <a:prstGeom prst="roundRect">
            <a:avLst>
              <a:gd name="adj" fmla="val 16667"/>
            </a:avLst>
          </a:prstGeom>
          <a:solidFill>
            <a:srgbClr val="C25914">
              <a:alpha val="70195"/>
            </a:srgbClr>
          </a:solidFill>
          <a:ln w="9525">
            <a:noFill/>
            <a:round/>
            <a:headEnd/>
            <a:tailEnd/>
          </a:ln>
          <a:effectLst>
            <a:outerShdw dist="23000" dir="5400000" rotWithShape="0">
              <a:srgbClr val="808080">
                <a:alpha val="34998"/>
              </a:srgbClr>
            </a:outerShdw>
          </a:effectLst>
        </p:spPr>
        <p:txBody>
          <a:bodyPr anchor="ctr"/>
          <a:lstStyle/>
          <a:p>
            <a:pPr algn="ctr"/>
            <a:r>
              <a:rPr lang="zh-CN" altLang="en-US" sz="1400" b="1" dirty="0" smtClean="0">
                <a:latin typeface="微软雅黑"/>
                <a:ea typeface="微软雅黑"/>
                <a:cs typeface="微软雅黑"/>
              </a:rPr>
              <a:t>在线影展</a:t>
            </a:r>
            <a:endParaRPr lang="zh-CN" altLang="en-US" sz="1400" b="1" dirty="0">
              <a:latin typeface="微软雅黑"/>
              <a:ea typeface="微软雅黑"/>
              <a:cs typeface="微软雅黑"/>
            </a:endParaRPr>
          </a:p>
        </p:txBody>
      </p:sp>
      <p:sp>
        <p:nvSpPr>
          <p:cNvPr id="44" name="AutoShape 196"/>
          <p:cNvSpPr>
            <a:spLocks noChangeArrowheads="1"/>
          </p:cNvSpPr>
          <p:nvPr/>
        </p:nvSpPr>
        <p:spPr bwMode="auto">
          <a:xfrm>
            <a:off x="3516003" y="2633769"/>
            <a:ext cx="2522327" cy="571613"/>
          </a:xfrm>
          <a:prstGeom prst="roundRect">
            <a:avLst>
              <a:gd name="adj" fmla="val 16667"/>
            </a:avLst>
          </a:prstGeom>
          <a:solidFill>
            <a:srgbClr val="C25914">
              <a:alpha val="70195"/>
            </a:srgbClr>
          </a:solidFill>
          <a:ln w="9525">
            <a:noFill/>
            <a:round/>
            <a:headEnd/>
            <a:tailEnd/>
          </a:ln>
        </p:spPr>
        <p:txBody>
          <a:bodyPr anchor="ctr"/>
          <a:lstStyle/>
          <a:p>
            <a:pPr algn="ctr"/>
            <a:r>
              <a:rPr lang="zh-CN" altLang="en-US" sz="1400" b="1" dirty="0" smtClean="0">
                <a:latin typeface="微软雅黑"/>
                <a:ea typeface="微软雅黑"/>
                <a:cs typeface="微软雅黑"/>
              </a:rPr>
              <a:t>手机摄影大赛</a:t>
            </a:r>
            <a:endParaRPr lang="zh-CN" altLang="en-US" sz="1400" b="1" dirty="0">
              <a:latin typeface="微软雅黑"/>
              <a:ea typeface="微软雅黑"/>
              <a:cs typeface="微软雅黑"/>
            </a:endParaRPr>
          </a:p>
        </p:txBody>
      </p:sp>
      <p:sp>
        <p:nvSpPr>
          <p:cNvPr id="45" name="AutoShape 196"/>
          <p:cNvSpPr>
            <a:spLocks noChangeArrowheads="1"/>
          </p:cNvSpPr>
          <p:nvPr/>
        </p:nvSpPr>
        <p:spPr bwMode="auto">
          <a:xfrm>
            <a:off x="6055394" y="2644007"/>
            <a:ext cx="2554964" cy="561376"/>
          </a:xfrm>
          <a:prstGeom prst="roundRect">
            <a:avLst>
              <a:gd name="adj" fmla="val 16667"/>
            </a:avLst>
          </a:prstGeom>
          <a:solidFill>
            <a:srgbClr val="C25914">
              <a:alpha val="70195"/>
            </a:srgbClr>
          </a:solidFill>
          <a:ln w="9525">
            <a:noFill/>
            <a:round/>
            <a:headEnd/>
            <a:tailEnd/>
          </a:ln>
        </p:spPr>
        <p:txBody>
          <a:bodyPr anchor="ctr"/>
          <a:lstStyle/>
          <a:p>
            <a:pPr algn="ctr"/>
            <a:r>
              <a:rPr lang="zh-CN" altLang="en-US" sz="1400" b="1" dirty="0" smtClean="0">
                <a:latin typeface="微软雅黑"/>
                <a:ea typeface="微软雅黑"/>
                <a:cs typeface="微软雅黑"/>
              </a:rPr>
              <a:t>全面推广</a:t>
            </a:r>
            <a:endParaRPr lang="zh-CN" altLang="en-US" sz="1400" b="1" dirty="0">
              <a:latin typeface="微软雅黑"/>
              <a:ea typeface="微软雅黑"/>
              <a:cs typeface="微软雅黑"/>
            </a:endParaRPr>
          </a:p>
        </p:txBody>
      </p:sp>
      <p:grpSp>
        <p:nvGrpSpPr>
          <p:cNvPr id="46" name="组合 15"/>
          <p:cNvGrpSpPr>
            <a:grpSpLocks/>
          </p:cNvGrpSpPr>
          <p:nvPr/>
        </p:nvGrpSpPr>
        <p:grpSpPr bwMode="auto">
          <a:xfrm>
            <a:off x="318062" y="276603"/>
            <a:ext cx="2036082" cy="606283"/>
            <a:chOff x="4536508" y="1899586"/>
            <a:chExt cx="1567396" cy="623301"/>
          </a:xfrm>
          <a:solidFill>
            <a:srgbClr val="800000"/>
          </a:solidFill>
        </p:grpSpPr>
        <p:sp>
          <p:nvSpPr>
            <p:cNvPr id="47" name="圆角矩形 46"/>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48"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时间计划</a:t>
              </a:r>
              <a:endParaRPr lang="en-US" altLang="zh-CN" sz="1800" dirty="0">
                <a:solidFill>
                  <a:srgbClr val="FFFFFF"/>
                </a:solidFill>
                <a:latin typeface="微软雅黑"/>
                <a:ea typeface="微软雅黑"/>
                <a:cs typeface="微软雅黑"/>
              </a:endParaRPr>
            </a:p>
          </p:txBody>
        </p:sp>
      </p:grpSp>
      <p:sp>
        <p:nvSpPr>
          <p:cNvPr id="49" name="椭圆 48"/>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2</a:t>
            </a:r>
            <a:endParaRPr lang="zh-CN" altLang="en-US" b="1" dirty="0">
              <a:solidFill>
                <a:schemeClr val="tx1"/>
              </a:solidFill>
              <a:latin typeface="微软雅黑"/>
              <a:ea typeface="微软雅黑"/>
              <a:cs typeface="微软雅黑"/>
            </a:endParaRPr>
          </a:p>
        </p:txBody>
      </p:sp>
      <p:cxnSp>
        <p:nvCxnSpPr>
          <p:cNvPr id="60" name="直接连接符 90"/>
          <p:cNvCxnSpPr/>
          <p:nvPr/>
        </p:nvCxnSpPr>
        <p:spPr>
          <a:xfrm>
            <a:off x="2234542" y="3506392"/>
            <a:ext cx="0" cy="1427881"/>
          </a:xfrm>
          <a:prstGeom prst="line">
            <a:avLst/>
          </a:prstGeom>
          <a:ln w="12700">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61" name="直接连接符 90"/>
          <p:cNvCxnSpPr/>
          <p:nvPr/>
        </p:nvCxnSpPr>
        <p:spPr>
          <a:xfrm>
            <a:off x="4777912" y="3462072"/>
            <a:ext cx="0" cy="1427881"/>
          </a:xfrm>
          <a:prstGeom prst="line">
            <a:avLst/>
          </a:prstGeom>
          <a:ln w="12700">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62" name="直接连接符 90"/>
          <p:cNvCxnSpPr/>
          <p:nvPr/>
        </p:nvCxnSpPr>
        <p:spPr>
          <a:xfrm>
            <a:off x="6023383" y="3462267"/>
            <a:ext cx="0" cy="1427881"/>
          </a:xfrm>
          <a:prstGeom prst="line">
            <a:avLst/>
          </a:prstGeom>
          <a:ln w="12700">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50" name="直接连接符 90"/>
          <p:cNvCxnSpPr/>
          <p:nvPr/>
        </p:nvCxnSpPr>
        <p:spPr>
          <a:xfrm>
            <a:off x="7328644" y="3462267"/>
            <a:ext cx="0" cy="1427881"/>
          </a:xfrm>
          <a:prstGeom prst="line">
            <a:avLst/>
          </a:prstGeom>
          <a:ln w="12700">
            <a:solidFill>
              <a:srgbClr val="FFFFFF"/>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94418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t2.jpg"/>
          <p:cNvPicPr>
            <a:picLocks noChangeAspect="1"/>
          </p:cNvPicPr>
          <p:nvPr/>
        </p:nvPicPr>
        <p:blipFill rotWithShape="1">
          <a:blip r:embed="rId2" cstate="print">
            <a:extLst>
              <a:ext uri="{28A0092B-C50C-407E-A947-70E740481C1C}">
                <a14:useLocalDpi xmlns:a14="http://schemas.microsoft.com/office/drawing/2010/main" val="0"/>
              </a:ext>
            </a:extLst>
          </a:blip>
          <a:srcRect l="7282" r="36048" b="16825"/>
          <a:stretch/>
        </p:blipFill>
        <p:spPr>
          <a:xfrm>
            <a:off x="7937" y="-2"/>
            <a:ext cx="9132915" cy="6858001"/>
          </a:xfrm>
          <a:prstGeom prst="rect">
            <a:avLst/>
          </a:prstGeom>
        </p:spPr>
      </p:pic>
      <p:sp>
        <p:nvSpPr>
          <p:cNvPr id="5" name="矩形 4"/>
          <p:cNvSpPr/>
          <p:nvPr/>
        </p:nvSpPr>
        <p:spPr>
          <a:xfrm>
            <a:off x="0" y="2828925"/>
            <a:ext cx="9144000" cy="18002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6" name="TextBox 5"/>
          <p:cNvSpPr txBox="1"/>
          <p:nvPr/>
        </p:nvSpPr>
        <p:spPr>
          <a:xfrm>
            <a:off x="7938" y="2641600"/>
            <a:ext cx="2776537" cy="2216150"/>
          </a:xfrm>
          <a:prstGeom prst="rect">
            <a:avLst/>
          </a:prstGeom>
          <a:noFill/>
        </p:spPr>
        <p:txBody>
          <a:bodyPr>
            <a:spAutoFit/>
          </a:bodyPr>
          <a:lstStyle/>
          <a:p>
            <a:pPr algn="ctr" fontAlgn="auto">
              <a:spcBef>
                <a:spcPts val="0"/>
              </a:spcBef>
              <a:spcAft>
                <a:spcPts val="0"/>
              </a:spcAft>
              <a:defRPr/>
            </a:pPr>
            <a:r>
              <a:rPr lang="en-US" altLang="zh-CN" sz="138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01</a:t>
            </a:r>
            <a:endParaRPr lang="zh-CN" altLang="en-US" sz="96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2589059" y="3554413"/>
            <a:ext cx="2954655" cy="923330"/>
          </a:xfrm>
          <a:prstGeom prst="rect">
            <a:avLst/>
          </a:prstGeom>
        </p:spPr>
        <p:txBody>
          <a:bodyPr wrap="none">
            <a:spAutoFit/>
          </a:bodyPr>
          <a:lstStyle/>
          <a:p>
            <a:pPr algn="ctr" fontAlgn="auto">
              <a:spcBef>
                <a:spcPts val="0"/>
              </a:spcBef>
              <a:spcAft>
                <a:spcPts val="0"/>
              </a:spcAft>
              <a:defRPr/>
            </a:pPr>
            <a:r>
              <a:rPr lang="zh-CN" altLang="en-US" sz="5400" b="1" dirty="0" smtClean="0">
                <a:solidFill>
                  <a:srgbClr val="FFFFFF"/>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rPr>
              <a:t>在线影展 </a:t>
            </a:r>
            <a:endParaRPr lang="zh-CN" altLang="en-US" sz="5400" b="1" dirty="0">
              <a:solidFill>
                <a:srgbClr val="FFFFFF"/>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22679698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431232" y="1812376"/>
            <a:ext cx="1941924" cy="3216537"/>
          </a:xfrm>
          <a:prstGeom prst="roundRect">
            <a:avLst/>
          </a:prstGeom>
          <a:noFill/>
          <a:ln>
            <a:solidFill>
              <a:srgbClr val="FF5E0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12" name="矩形 11"/>
          <p:cNvSpPr/>
          <p:nvPr/>
        </p:nvSpPr>
        <p:spPr>
          <a:xfrm>
            <a:off x="-14288" y="6071890"/>
            <a:ext cx="9158288" cy="793380"/>
          </a:xfrm>
          <a:prstGeom prst="rect">
            <a:avLst/>
          </a:prstGeom>
          <a:solidFill>
            <a:srgbClr val="FF5E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13" name="TextBox 22"/>
          <p:cNvSpPr txBox="1">
            <a:spLocks noChangeArrowheads="1"/>
          </p:cNvSpPr>
          <p:nvPr/>
        </p:nvSpPr>
        <p:spPr bwMode="auto">
          <a:xfrm>
            <a:off x="179388" y="6184103"/>
            <a:ext cx="8735896" cy="541174"/>
          </a:xfrm>
          <a:prstGeom prst="rect">
            <a:avLst/>
          </a:prstGeom>
          <a:noFill/>
          <a:ln w="9525">
            <a:noFill/>
            <a:miter lim="800000"/>
            <a:headEnd/>
            <a:tailEnd/>
          </a:ln>
        </p:spPr>
        <p:txBody>
          <a:bodyPr wrap="square">
            <a:spAutoFit/>
          </a:bodyPr>
          <a:lstStyle/>
          <a:p>
            <a:pPr>
              <a:lnSpc>
                <a:spcPct val="150000"/>
              </a:lnSpc>
            </a:pPr>
            <a:r>
              <a:rPr lang="en-US" altLang="zh-CN" sz="1000" dirty="0" smtClean="0">
                <a:latin typeface="微软雅黑" pitchFamily="34" charset="-122"/>
                <a:ea typeface="微软雅黑" pitchFamily="34" charset="-122"/>
              </a:rPr>
              <a:t>1</a:t>
            </a:r>
            <a:r>
              <a:rPr lang="zh-CN" altLang="en-US" sz="1000" dirty="0" smtClean="0">
                <a:latin typeface="微软雅黑" pitchFamily="34" charset="-122"/>
                <a:ea typeface="微软雅黑" pitchFamily="34" charset="-122"/>
              </a:rPr>
              <a:t>、摄影爱好者上传作品至摄影圈后台数据库，由摄影圈网进行初选后再将优秀作品发送至省摄协，由省摄协线下评选出优秀作品。</a:t>
            </a:r>
            <a:endParaRPr lang="en-US" altLang="zh-CN" sz="1000" dirty="0" smtClean="0">
              <a:latin typeface="微软雅黑" pitchFamily="34" charset="-122"/>
              <a:ea typeface="微软雅黑" pitchFamily="34" charset="-122"/>
            </a:endParaRPr>
          </a:p>
          <a:p>
            <a:pPr>
              <a:lnSpc>
                <a:spcPct val="150000"/>
              </a:lnSpc>
            </a:pPr>
            <a:r>
              <a:rPr lang="zh-CN" altLang="zh-CN" sz="1000" dirty="0" smtClean="0">
                <a:latin typeface="微软雅黑" pitchFamily="34" charset="-122"/>
                <a:ea typeface="微软雅黑" pitchFamily="34" charset="-122"/>
              </a:rPr>
              <a:t>2</a:t>
            </a:r>
            <a:r>
              <a:rPr lang="zh-CN" altLang="en-US" sz="1000" dirty="0" smtClean="0">
                <a:latin typeface="微软雅黑" pitchFamily="34" charset="-122"/>
                <a:ea typeface="微软雅黑" pitchFamily="34" charset="-122"/>
              </a:rPr>
              <a:t>、省摄协最终评选出的优秀作品同时发布在省摄协官网及摄影圈网，并给优秀作品者授予省摄协的积分。</a:t>
            </a:r>
            <a:endParaRPr lang="zh-CN" altLang="en-US" sz="1000" dirty="0">
              <a:latin typeface="微软雅黑" pitchFamily="34" charset="-122"/>
              <a:ea typeface="微软雅黑" pitchFamily="34" charset="-122"/>
            </a:endParaRPr>
          </a:p>
        </p:txBody>
      </p:sp>
      <p:sp>
        <p:nvSpPr>
          <p:cNvPr id="20" name="右箭头 19"/>
          <p:cNvSpPr/>
          <p:nvPr/>
        </p:nvSpPr>
        <p:spPr>
          <a:xfrm>
            <a:off x="2111277" y="2749446"/>
            <a:ext cx="271702" cy="86156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smtClean="0">
                <a:latin typeface="微软雅黑" pitchFamily="34" charset="-122"/>
                <a:ea typeface="微软雅黑" pitchFamily="34" charset="-122"/>
              </a:rPr>
              <a:t>v</a:t>
            </a:r>
            <a:endParaRPr lang="zh-CN" altLang="en-US" dirty="0">
              <a:latin typeface="微软雅黑" pitchFamily="34" charset="-122"/>
              <a:ea typeface="微软雅黑" pitchFamily="34" charset="-122"/>
            </a:endParaRPr>
          </a:p>
        </p:txBody>
      </p:sp>
      <p:grpSp>
        <p:nvGrpSpPr>
          <p:cNvPr id="23" name="组合 15"/>
          <p:cNvGrpSpPr>
            <a:grpSpLocks/>
          </p:cNvGrpSpPr>
          <p:nvPr/>
        </p:nvGrpSpPr>
        <p:grpSpPr bwMode="auto">
          <a:xfrm>
            <a:off x="318062" y="276603"/>
            <a:ext cx="2036082" cy="606283"/>
            <a:chOff x="4536508" y="1899586"/>
            <a:chExt cx="1567396" cy="623301"/>
          </a:xfrm>
          <a:solidFill>
            <a:srgbClr val="800000"/>
          </a:solidFill>
        </p:grpSpPr>
        <p:sp>
          <p:nvSpPr>
            <p:cNvPr id="24" name="圆角矩形 23"/>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25"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活动形式</a:t>
              </a:r>
              <a:endParaRPr lang="en-US" altLang="zh-CN" sz="1800" dirty="0">
                <a:solidFill>
                  <a:srgbClr val="FFFFFF"/>
                </a:solidFill>
                <a:latin typeface="微软雅黑"/>
                <a:ea typeface="微软雅黑"/>
                <a:cs typeface="微软雅黑"/>
              </a:endParaRPr>
            </a:p>
          </p:txBody>
        </p:sp>
      </p:grpSp>
      <p:sp>
        <p:nvSpPr>
          <p:cNvPr id="27" name="圆角矩形 26"/>
          <p:cNvSpPr/>
          <p:nvPr/>
        </p:nvSpPr>
        <p:spPr>
          <a:xfrm>
            <a:off x="192021" y="1812377"/>
            <a:ext cx="1870135" cy="3110980"/>
          </a:xfrm>
          <a:prstGeom prst="roundRect">
            <a:avLst/>
          </a:prstGeom>
          <a:noFill/>
          <a:ln>
            <a:solidFill>
              <a:srgbClr val="FF5E0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28" name="矩形 27"/>
          <p:cNvSpPr/>
          <p:nvPr/>
        </p:nvSpPr>
        <p:spPr>
          <a:xfrm>
            <a:off x="283804" y="2263501"/>
            <a:ext cx="1652742" cy="418603"/>
          </a:xfrm>
          <a:prstGeom prst="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江西省摄协渠道发布在线影展信息及规则</a:t>
            </a:r>
            <a:endParaRPr kumimoji="1" lang="zh-CN" altLang="en-US" sz="1200" dirty="0">
              <a:latin typeface="微软雅黑"/>
              <a:ea typeface="微软雅黑"/>
              <a:cs typeface="微软雅黑"/>
            </a:endParaRPr>
          </a:p>
        </p:txBody>
      </p:sp>
      <p:sp>
        <p:nvSpPr>
          <p:cNvPr id="29" name="矩形 28"/>
          <p:cNvSpPr/>
          <p:nvPr/>
        </p:nvSpPr>
        <p:spPr>
          <a:xfrm>
            <a:off x="283804" y="2952757"/>
            <a:ext cx="1652742" cy="418603"/>
          </a:xfrm>
          <a:prstGeom prst="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全省各级摄协同步发布在线影展信息规则</a:t>
            </a:r>
            <a:endParaRPr kumimoji="1" lang="zh-CN" altLang="en-US" sz="1200" dirty="0">
              <a:latin typeface="微软雅黑"/>
              <a:ea typeface="微软雅黑"/>
              <a:cs typeface="微软雅黑"/>
            </a:endParaRPr>
          </a:p>
        </p:txBody>
      </p:sp>
      <p:sp>
        <p:nvSpPr>
          <p:cNvPr id="30" name="矩形 29"/>
          <p:cNvSpPr/>
          <p:nvPr/>
        </p:nvSpPr>
        <p:spPr>
          <a:xfrm>
            <a:off x="283804" y="3573296"/>
            <a:ext cx="1652742" cy="418603"/>
          </a:xfrm>
          <a:prstGeom prst="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摄影圈网发布在线影展信息及规则</a:t>
            </a:r>
            <a:endParaRPr kumimoji="1" lang="zh-CN" altLang="en-US" sz="1200" dirty="0">
              <a:latin typeface="微软雅黑"/>
              <a:ea typeface="微软雅黑"/>
              <a:cs typeface="微软雅黑"/>
            </a:endParaRPr>
          </a:p>
        </p:txBody>
      </p:sp>
      <p:sp>
        <p:nvSpPr>
          <p:cNvPr id="32" name="TextBox 11"/>
          <p:cNvSpPr txBox="1"/>
          <p:nvPr/>
        </p:nvSpPr>
        <p:spPr>
          <a:xfrm>
            <a:off x="364413" y="4367306"/>
            <a:ext cx="1544191" cy="338554"/>
          </a:xfrm>
          <a:prstGeom prst="rect">
            <a:avLst/>
          </a:prstGeom>
          <a:noFill/>
        </p:spPr>
        <p:txBody>
          <a:bodyPr wrap="square">
            <a:spAutoFit/>
          </a:bodyPr>
          <a:lstStyle/>
          <a:p>
            <a:pPr algn="ctr" fontAlgn="auto">
              <a:spcBef>
                <a:spcPts val="0"/>
              </a:spcBef>
              <a:spcAft>
                <a:spcPts val="0"/>
              </a:spcAft>
              <a:defRPr/>
            </a:pPr>
            <a:r>
              <a:rPr lang="zh-CN" altLang="en-US" sz="1600" b="1" dirty="0" smtClean="0">
                <a:solidFill>
                  <a:schemeClr val="tx1">
                    <a:lumMod val="75000"/>
                    <a:lumOff val="25000"/>
                  </a:schemeClr>
                </a:solidFill>
                <a:latin typeface="微软雅黑" pitchFamily="34" charset="-122"/>
                <a:ea typeface="微软雅黑" pitchFamily="34" charset="-122"/>
              </a:rPr>
              <a:t>信息发布</a:t>
            </a:r>
            <a:endParaRPr lang="zh-CN" altLang="en-US" sz="1600" b="1" dirty="0">
              <a:solidFill>
                <a:schemeClr val="tx1">
                  <a:lumMod val="75000"/>
                  <a:lumOff val="25000"/>
                </a:schemeClr>
              </a:solidFill>
              <a:latin typeface="微软雅黑" pitchFamily="34" charset="-122"/>
              <a:ea typeface="微软雅黑" pitchFamily="34" charset="-122"/>
            </a:endParaRPr>
          </a:p>
        </p:txBody>
      </p:sp>
      <p:sp>
        <p:nvSpPr>
          <p:cNvPr id="33" name="TextBox 11"/>
          <p:cNvSpPr txBox="1"/>
          <p:nvPr/>
        </p:nvSpPr>
        <p:spPr>
          <a:xfrm>
            <a:off x="2431232" y="4368199"/>
            <a:ext cx="1944614" cy="338554"/>
          </a:xfrm>
          <a:prstGeom prst="rect">
            <a:avLst/>
          </a:prstGeom>
          <a:noFill/>
        </p:spPr>
        <p:txBody>
          <a:bodyPr wrap="square">
            <a:spAutoFit/>
          </a:bodyPr>
          <a:lstStyle/>
          <a:p>
            <a:pPr algn="ctr" fontAlgn="auto">
              <a:spcBef>
                <a:spcPts val="0"/>
              </a:spcBef>
              <a:spcAft>
                <a:spcPts val="0"/>
              </a:spcAft>
              <a:defRPr/>
            </a:pPr>
            <a:r>
              <a:rPr lang="zh-CN" altLang="en-US" sz="1600" b="1" dirty="0" smtClean="0">
                <a:solidFill>
                  <a:schemeClr val="tx1">
                    <a:lumMod val="75000"/>
                    <a:lumOff val="25000"/>
                  </a:schemeClr>
                </a:solidFill>
                <a:latin typeface="微软雅黑" pitchFamily="34" charset="-122"/>
                <a:ea typeface="微软雅黑" pitchFamily="34" charset="-122"/>
              </a:rPr>
              <a:t>作品上传</a:t>
            </a:r>
            <a:endParaRPr lang="zh-CN" altLang="en-US" sz="1600" b="1" dirty="0">
              <a:solidFill>
                <a:schemeClr val="tx1">
                  <a:lumMod val="75000"/>
                  <a:lumOff val="25000"/>
                </a:schemeClr>
              </a:solidFill>
              <a:latin typeface="微软雅黑" pitchFamily="34" charset="-122"/>
              <a:ea typeface="微软雅黑" pitchFamily="34" charset="-122"/>
            </a:endParaRPr>
          </a:p>
        </p:txBody>
      </p:sp>
      <p:sp>
        <p:nvSpPr>
          <p:cNvPr id="35" name="圆角矩形 34"/>
          <p:cNvSpPr/>
          <p:nvPr/>
        </p:nvSpPr>
        <p:spPr>
          <a:xfrm>
            <a:off x="4748939" y="1812377"/>
            <a:ext cx="1941924" cy="3216537"/>
          </a:xfrm>
          <a:prstGeom prst="roundRect">
            <a:avLst/>
          </a:prstGeom>
          <a:noFill/>
          <a:ln>
            <a:solidFill>
              <a:srgbClr val="FF5E0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37" name="TextBox 11"/>
          <p:cNvSpPr txBox="1"/>
          <p:nvPr/>
        </p:nvSpPr>
        <p:spPr>
          <a:xfrm>
            <a:off x="4748939" y="4368200"/>
            <a:ext cx="1944614" cy="338554"/>
          </a:xfrm>
          <a:prstGeom prst="rect">
            <a:avLst/>
          </a:prstGeom>
          <a:noFill/>
        </p:spPr>
        <p:txBody>
          <a:bodyPr wrap="square">
            <a:spAutoFit/>
          </a:bodyPr>
          <a:lstStyle/>
          <a:p>
            <a:pPr algn="ctr" fontAlgn="auto">
              <a:spcBef>
                <a:spcPts val="0"/>
              </a:spcBef>
              <a:spcAft>
                <a:spcPts val="0"/>
              </a:spcAft>
              <a:defRPr/>
            </a:pPr>
            <a:r>
              <a:rPr lang="zh-CN" altLang="en-US" sz="1600" b="1" dirty="0" smtClean="0">
                <a:solidFill>
                  <a:schemeClr val="tx1">
                    <a:lumMod val="75000"/>
                    <a:lumOff val="25000"/>
                  </a:schemeClr>
                </a:solidFill>
                <a:latin typeface="微软雅黑" pitchFamily="34" charset="-122"/>
                <a:ea typeface="微软雅黑" pitchFamily="34" charset="-122"/>
              </a:rPr>
              <a:t>后台评审授予积分</a:t>
            </a:r>
            <a:endParaRPr lang="zh-CN" altLang="en-US" sz="1600" b="1" dirty="0">
              <a:solidFill>
                <a:schemeClr val="tx1">
                  <a:lumMod val="75000"/>
                  <a:lumOff val="25000"/>
                </a:schemeClr>
              </a:solidFill>
              <a:latin typeface="微软雅黑" pitchFamily="34" charset="-122"/>
              <a:ea typeface="微软雅黑" pitchFamily="34" charset="-122"/>
            </a:endParaRPr>
          </a:p>
        </p:txBody>
      </p:sp>
      <p:sp>
        <p:nvSpPr>
          <p:cNvPr id="38" name="右箭头 37"/>
          <p:cNvSpPr/>
          <p:nvPr/>
        </p:nvSpPr>
        <p:spPr>
          <a:xfrm>
            <a:off x="4436161" y="2781160"/>
            <a:ext cx="271702" cy="86156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smtClean="0">
                <a:latin typeface="微软雅黑" pitchFamily="34" charset="-122"/>
                <a:ea typeface="微软雅黑" pitchFamily="34" charset="-122"/>
              </a:rPr>
              <a:t>v</a:t>
            </a:r>
            <a:endParaRPr lang="zh-CN" altLang="en-US" dirty="0">
              <a:latin typeface="微软雅黑" pitchFamily="34" charset="-122"/>
              <a:ea typeface="微软雅黑" pitchFamily="34" charset="-122"/>
            </a:endParaRPr>
          </a:p>
        </p:txBody>
      </p:sp>
      <p:sp>
        <p:nvSpPr>
          <p:cNvPr id="39" name="右箭头 38"/>
          <p:cNvSpPr/>
          <p:nvPr/>
        </p:nvSpPr>
        <p:spPr>
          <a:xfrm>
            <a:off x="6727125" y="2828011"/>
            <a:ext cx="271702" cy="86156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smtClean="0">
                <a:latin typeface="微软雅黑" pitchFamily="34" charset="-122"/>
                <a:ea typeface="微软雅黑" pitchFamily="34" charset="-122"/>
              </a:rPr>
              <a:t>v</a:t>
            </a:r>
            <a:endParaRPr lang="zh-CN" altLang="en-US" dirty="0">
              <a:latin typeface="微软雅黑" pitchFamily="34" charset="-122"/>
              <a:ea typeface="微软雅黑" pitchFamily="34" charset="-122"/>
            </a:endParaRPr>
          </a:p>
        </p:txBody>
      </p:sp>
      <p:sp>
        <p:nvSpPr>
          <p:cNvPr id="40" name="圆角矩形 39"/>
          <p:cNvSpPr/>
          <p:nvPr/>
        </p:nvSpPr>
        <p:spPr>
          <a:xfrm>
            <a:off x="6999546" y="1834087"/>
            <a:ext cx="1941924" cy="3216537"/>
          </a:xfrm>
          <a:prstGeom prst="roundRect">
            <a:avLst/>
          </a:prstGeom>
          <a:noFill/>
          <a:ln>
            <a:solidFill>
              <a:srgbClr val="FF5E0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41" name="TextBox 11"/>
          <p:cNvSpPr txBox="1"/>
          <p:nvPr/>
        </p:nvSpPr>
        <p:spPr>
          <a:xfrm>
            <a:off x="7051930" y="4368200"/>
            <a:ext cx="1944614" cy="338554"/>
          </a:xfrm>
          <a:prstGeom prst="rect">
            <a:avLst/>
          </a:prstGeom>
          <a:noFill/>
        </p:spPr>
        <p:txBody>
          <a:bodyPr wrap="square">
            <a:spAutoFit/>
          </a:bodyPr>
          <a:lstStyle/>
          <a:p>
            <a:pPr algn="ctr" fontAlgn="auto">
              <a:spcBef>
                <a:spcPts val="0"/>
              </a:spcBef>
              <a:spcAft>
                <a:spcPts val="0"/>
              </a:spcAft>
              <a:defRPr/>
            </a:pPr>
            <a:r>
              <a:rPr lang="zh-CN" altLang="en-US" sz="1600" b="1" dirty="0" smtClean="0">
                <a:solidFill>
                  <a:schemeClr val="tx1">
                    <a:lumMod val="75000"/>
                    <a:lumOff val="25000"/>
                  </a:schemeClr>
                </a:solidFill>
                <a:latin typeface="微软雅黑" pitchFamily="34" charset="-122"/>
                <a:ea typeface="微软雅黑" pitchFamily="34" charset="-122"/>
              </a:rPr>
              <a:t>在线发布</a:t>
            </a:r>
            <a:endParaRPr lang="zh-CN" altLang="en-US" sz="1600" b="1" dirty="0">
              <a:solidFill>
                <a:schemeClr val="tx1">
                  <a:lumMod val="75000"/>
                  <a:lumOff val="25000"/>
                </a:schemeClr>
              </a:solidFill>
              <a:latin typeface="微软雅黑" pitchFamily="34" charset="-122"/>
              <a:ea typeface="微软雅黑" pitchFamily="34" charset="-122"/>
            </a:endParaRPr>
          </a:p>
        </p:txBody>
      </p:sp>
      <p:pic>
        <p:nvPicPr>
          <p:cNvPr id="42" name="图片 41" descr="20110113143739880.jpg"/>
          <p:cNvPicPr>
            <a:picLocks noChangeAspect="1"/>
          </p:cNvPicPr>
          <p:nvPr/>
        </p:nvPicPr>
        <p:blipFill rotWithShape="1">
          <a:blip r:embed="rId2">
            <a:extLst>
              <a:ext uri="{28A0092B-C50C-407E-A947-70E740481C1C}">
                <a14:useLocalDpi xmlns:a14="http://schemas.microsoft.com/office/drawing/2010/main" val="0"/>
              </a:ext>
            </a:extLst>
          </a:blip>
          <a:srcRect l="7988" r="18298"/>
          <a:stretch/>
        </p:blipFill>
        <p:spPr>
          <a:xfrm>
            <a:off x="4885170" y="2363034"/>
            <a:ext cx="1724683" cy="1754772"/>
          </a:xfrm>
          <a:prstGeom prst="rect">
            <a:avLst/>
          </a:prstGeom>
        </p:spPr>
      </p:pic>
      <p:pic>
        <p:nvPicPr>
          <p:cNvPr id="43" name="图片 42" descr="屏幕快照 2015-08-23 下午9.14.35.png"/>
          <p:cNvPicPr>
            <a:picLocks noChangeAspect="1"/>
          </p:cNvPicPr>
          <p:nvPr/>
        </p:nvPicPr>
        <p:blipFill rotWithShape="1">
          <a:blip r:embed="rId3" cstate="print">
            <a:extLst>
              <a:ext uri="{28A0092B-C50C-407E-A947-70E740481C1C}">
                <a14:useLocalDpi xmlns:a14="http://schemas.microsoft.com/office/drawing/2010/main" val="0"/>
              </a:ext>
            </a:extLst>
          </a:blip>
          <a:srcRect l="7403" r="8006" b="7210"/>
          <a:stretch/>
        </p:blipFill>
        <p:spPr>
          <a:xfrm>
            <a:off x="7105978" y="2710141"/>
            <a:ext cx="1728974" cy="1185344"/>
          </a:xfrm>
          <a:prstGeom prst="rect">
            <a:avLst/>
          </a:prstGeom>
        </p:spPr>
      </p:pic>
      <p:pic>
        <p:nvPicPr>
          <p:cNvPr id="26" name="图片 25" descr="影展界面.jpg"/>
          <p:cNvPicPr>
            <a:picLocks noChangeAspect="1"/>
          </p:cNvPicPr>
          <p:nvPr/>
        </p:nvPicPr>
        <p:blipFill rotWithShape="1">
          <a:blip r:embed="rId4">
            <a:extLst>
              <a:ext uri="{28A0092B-C50C-407E-A947-70E740481C1C}">
                <a14:useLocalDpi xmlns:a14="http://schemas.microsoft.com/office/drawing/2010/main" val="0"/>
              </a:ext>
            </a:extLst>
          </a:blip>
          <a:srcRect t="4380" b="7271"/>
          <a:stretch/>
        </p:blipFill>
        <p:spPr>
          <a:xfrm>
            <a:off x="2607746" y="2012187"/>
            <a:ext cx="1524138" cy="2390143"/>
          </a:xfrm>
          <a:prstGeom prst="rect">
            <a:avLst/>
          </a:prstGeom>
        </p:spPr>
      </p:pic>
    </p:spTree>
    <p:extLst>
      <p:ext uri="{BB962C8B-B14F-4D97-AF65-F5344CB8AC3E}">
        <p14:creationId xmlns:p14="http://schemas.microsoft.com/office/powerpoint/2010/main" val="29034279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952533_222218599128_2.jpg"/>
          <p:cNvPicPr>
            <a:picLocks noChangeAspect="1"/>
          </p:cNvPicPr>
          <p:nvPr/>
        </p:nvPicPr>
        <p:blipFill rotWithShape="1">
          <a:blip r:embed="rId2">
            <a:extLst>
              <a:ext uri="{28A0092B-C50C-407E-A947-70E740481C1C}">
                <a14:useLocalDpi xmlns:a14="http://schemas.microsoft.com/office/drawing/2010/main" val="0"/>
              </a:ext>
            </a:extLst>
          </a:blip>
          <a:srcRect l="7239" r="7526" b="5049"/>
          <a:stretch/>
        </p:blipFill>
        <p:spPr>
          <a:xfrm>
            <a:off x="-575" y="-1"/>
            <a:ext cx="9144948" cy="6858001"/>
          </a:xfrm>
          <a:prstGeom prst="rect">
            <a:avLst/>
          </a:prstGeom>
        </p:spPr>
      </p:pic>
      <p:sp>
        <p:nvSpPr>
          <p:cNvPr id="11" name="圆角矩形 10"/>
          <p:cNvSpPr/>
          <p:nvPr/>
        </p:nvSpPr>
        <p:spPr>
          <a:xfrm>
            <a:off x="742563" y="1524381"/>
            <a:ext cx="3212899" cy="3826969"/>
          </a:xfrm>
          <a:prstGeom prst="roundRect">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742563" y="2972405"/>
            <a:ext cx="3212899" cy="1415772"/>
          </a:xfrm>
          <a:prstGeom prst="rect">
            <a:avLst/>
          </a:prstGeom>
        </p:spPr>
        <p:txBody>
          <a:bodyPr wrap="square">
            <a:spAutoFit/>
          </a:bodyPr>
          <a:lstStyle/>
          <a:p>
            <a:pPr>
              <a:lnSpc>
                <a:spcPct val="120000"/>
              </a:lnSpc>
            </a:pPr>
            <a:r>
              <a:rPr lang="zh-CN" altLang="en-US" sz="1200" b="1" dirty="0" smtClean="0">
                <a:solidFill>
                  <a:srgbClr val="FFFFFF"/>
                </a:solidFill>
                <a:latin typeface="微软雅黑"/>
                <a:ea typeface="微软雅黑"/>
                <a:cs typeface="微软雅黑"/>
              </a:rPr>
              <a:t>凡参加在线影展选拔者需缴纳</a:t>
            </a:r>
            <a:r>
              <a:rPr lang="en-US" altLang="zh-CN" sz="1200" b="1" dirty="0" smtClean="0">
                <a:solidFill>
                  <a:srgbClr val="FFFFFF"/>
                </a:solidFill>
                <a:latin typeface="微软雅黑"/>
                <a:ea typeface="微软雅黑"/>
                <a:cs typeface="微软雅黑"/>
              </a:rPr>
              <a:t>1000</a:t>
            </a:r>
            <a:r>
              <a:rPr lang="zh-CN" altLang="en-US" sz="1200" b="1" dirty="0" smtClean="0">
                <a:solidFill>
                  <a:srgbClr val="FFFFFF"/>
                </a:solidFill>
                <a:latin typeface="微软雅黑"/>
                <a:ea typeface="微软雅黑"/>
                <a:cs typeface="微软雅黑"/>
              </a:rPr>
              <a:t>元报名费</a:t>
            </a:r>
            <a:endParaRPr lang="en-US" altLang="zh-CN" sz="1200" b="1" dirty="0" smtClean="0">
              <a:solidFill>
                <a:srgbClr val="FFFFFF"/>
              </a:solidFill>
              <a:latin typeface="微软雅黑"/>
              <a:ea typeface="微软雅黑"/>
              <a:cs typeface="微软雅黑"/>
            </a:endParaRPr>
          </a:p>
          <a:p>
            <a:pPr>
              <a:lnSpc>
                <a:spcPct val="120000"/>
              </a:lnSpc>
            </a:pPr>
            <a:r>
              <a:rPr lang="zh-CN" altLang="en-US" sz="1200" b="1" dirty="0" smtClean="0">
                <a:solidFill>
                  <a:srgbClr val="FFFFFF"/>
                </a:solidFill>
                <a:latin typeface="微软雅黑"/>
                <a:ea typeface="微软雅黑"/>
                <a:cs typeface="微软雅黑"/>
              </a:rPr>
              <a:t>参赛者需上传不少于</a:t>
            </a:r>
            <a:r>
              <a:rPr lang="en-US" altLang="zh-CN" sz="1200" b="1" dirty="0" smtClean="0">
                <a:solidFill>
                  <a:srgbClr val="FFFFFF"/>
                </a:solidFill>
                <a:latin typeface="微软雅黑"/>
                <a:ea typeface="微软雅黑"/>
                <a:cs typeface="微软雅黑"/>
              </a:rPr>
              <a:t>20</a:t>
            </a:r>
            <a:r>
              <a:rPr lang="zh-CN" altLang="en-US" sz="1200" b="1" dirty="0" smtClean="0">
                <a:solidFill>
                  <a:srgbClr val="FFFFFF"/>
                </a:solidFill>
                <a:latin typeface="微软雅黑"/>
                <a:ea typeface="微软雅黑"/>
                <a:cs typeface="微软雅黑"/>
              </a:rPr>
              <a:t>张作品</a:t>
            </a:r>
            <a:endParaRPr lang="en-US" altLang="zh-CN" sz="1200" b="1" dirty="0" smtClean="0">
              <a:solidFill>
                <a:srgbClr val="FFFFFF"/>
              </a:solidFill>
              <a:latin typeface="微软雅黑"/>
              <a:ea typeface="微软雅黑"/>
              <a:cs typeface="微软雅黑"/>
            </a:endParaRPr>
          </a:p>
          <a:p>
            <a:pPr>
              <a:lnSpc>
                <a:spcPct val="120000"/>
              </a:lnSpc>
            </a:pPr>
            <a:r>
              <a:rPr lang="zh-CN" altLang="en-US" sz="1200" b="1" dirty="0" smtClean="0">
                <a:solidFill>
                  <a:srgbClr val="FFFFFF"/>
                </a:solidFill>
                <a:latin typeface="微软雅黑"/>
                <a:ea typeface="微软雅黑"/>
                <a:cs typeface="微软雅黑"/>
              </a:rPr>
              <a:t>优胜者作品在江西省摄协官网展出</a:t>
            </a:r>
            <a:endParaRPr lang="en-US" altLang="zh-CN" sz="1200" b="1" dirty="0" smtClean="0">
              <a:solidFill>
                <a:srgbClr val="FFFFFF"/>
              </a:solidFill>
              <a:latin typeface="微软雅黑"/>
              <a:ea typeface="微软雅黑"/>
              <a:cs typeface="微软雅黑"/>
            </a:endParaRPr>
          </a:p>
          <a:p>
            <a:pPr>
              <a:lnSpc>
                <a:spcPct val="120000"/>
              </a:lnSpc>
            </a:pPr>
            <a:r>
              <a:rPr lang="zh-CN" altLang="en-US" sz="1200" b="1" dirty="0" smtClean="0">
                <a:solidFill>
                  <a:srgbClr val="FFFFFF"/>
                </a:solidFill>
                <a:latin typeface="微软雅黑"/>
                <a:ea typeface="微软雅黑"/>
                <a:cs typeface="微软雅黑"/>
              </a:rPr>
              <a:t>优胜者作品在摄影圈网展出</a:t>
            </a:r>
            <a:endParaRPr lang="zh-CN" altLang="en-US" sz="1200" b="1" dirty="0">
              <a:solidFill>
                <a:srgbClr val="FFFFFF"/>
              </a:solidFill>
              <a:latin typeface="微软雅黑"/>
              <a:ea typeface="微软雅黑"/>
              <a:cs typeface="微软雅黑"/>
            </a:endParaRPr>
          </a:p>
          <a:p>
            <a:pPr>
              <a:lnSpc>
                <a:spcPct val="120000"/>
              </a:lnSpc>
            </a:pPr>
            <a:r>
              <a:rPr lang="zh-CN" altLang="en-US" sz="1200" b="1" dirty="0" smtClean="0">
                <a:solidFill>
                  <a:srgbClr val="FFFFFF"/>
                </a:solidFill>
                <a:latin typeface="微软雅黑"/>
                <a:ea typeface="微软雅黑"/>
                <a:cs typeface="微软雅黑"/>
              </a:rPr>
              <a:t>优胜者作品在摄影圈</a:t>
            </a:r>
            <a:r>
              <a:rPr lang="en-US" altLang="zh-CN" sz="1200" b="1" dirty="0" smtClean="0">
                <a:solidFill>
                  <a:srgbClr val="FFFFFF"/>
                </a:solidFill>
                <a:latin typeface="微软雅黑"/>
                <a:ea typeface="微软雅黑"/>
                <a:cs typeface="微软雅黑"/>
              </a:rPr>
              <a:t>app</a:t>
            </a:r>
            <a:r>
              <a:rPr lang="zh-CN" altLang="en-US" sz="1200" b="1" dirty="0" smtClean="0">
                <a:solidFill>
                  <a:srgbClr val="FFFFFF"/>
                </a:solidFill>
                <a:latin typeface="微软雅黑"/>
                <a:ea typeface="微软雅黑"/>
                <a:cs typeface="微软雅黑"/>
              </a:rPr>
              <a:t>上同步展出</a:t>
            </a:r>
            <a:endParaRPr lang="zh-CN" altLang="en-US" sz="1200" b="1" dirty="0">
              <a:solidFill>
                <a:srgbClr val="FFFFFF"/>
              </a:solidFill>
              <a:latin typeface="微软雅黑"/>
              <a:ea typeface="微软雅黑"/>
              <a:cs typeface="微软雅黑"/>
            </a:endParaRPr>
          </a:p>
          <a:p>
            <a:pPr>
              <a:lnSpc>
                <a:spcPct val="120000"/>
              </a:lnSpc>
            </a:pPr>
            <a:r>
              <a:rPr lang="zh-CN" altLang="en-US" sz="1200" b="1" dirty="0" smtClean="0">
                <a:solidFill>
                  <a:srgbClr val="FFFFFF"/>
                </a:solidFill>
                <a:latin typeface="微软雅黑"/>
                <a:ea typeface="微软雅黑"/>
                <a:cs typeface="微软雅黑"/>
              </a:rPr>
              <a:t>优胜者获得江西省摄协的</a:t>
            </a:r>
            <a:r>
              <a:rPr lang="en-US" altLang="zh-CN" sz="1200" b="1" dirty="0" smtClean="0">
                <a:solidFill>
                  <a:srgbClr val="FFFFFF"/>
                </a:solidFill>
                <a:latin typeface="微软雅黑"/>
                <a:ea typeface="微软雅黑"/>
                <a:cs typeface="微软雅黑"/>
              </a:rPr>
              <a:t>5</a:t>
            </a:r>
            <a:r>
              <a:rPr lang="zh-CN" altLang="en-US" sz="1200" b="1" dirty="0" smtClean="0">
                <a:solidFill>
                  <a:srgbClr val="FFFFFF"/>
                </a:solidFill>
                <a:latin typeface="微软雅黑"/>
                <a:ea typeface="微软雅黑"/>
                <a:cs typeface="微软雅黑"/>
              </a:rPr>
              <a:t>个积分</a:t>
            </a:r>
            <a:endParaRPr lang="en-US" altLang="zh-CN" sz="1200" b="1" dirty="0" smtClean="0">
              <a:solidFill>
                <a:srgbClr val="FFFFFF"/>
              </a:solidFill>
              <a:latin typeface="微软雅黑"/>
              <a:ea typeface="微软雅黑"/>
              <a:cs typeface="微软雅黑"/>
            </a:endParaRPr>
          </a:p>
        </p:txBody>
      </p:sp>
      <p:sp>
        <p:nvSpPr>
          <p:cNvPr id="13" name="文本框 12"/>
          <p:cNvSpPr txBox="1"/>
          <p:nvPr/>
        </p:nvSpPr>
        <p:spPr>
          <a:xfrm>
            <a:off x="1402241" y="1937372"/>
            <a:ext cx="1723549" cy="461665"/>
          </a:xfrm>
          <a:prstGeom prst="rect">
            <a:avLst/>
          </a:prstGeom>
          <a:noFill/>
        </p:spPr>
        <p:txBody>
          <a:bodyPr wrap="none" rtlCol="0">
            <a:spAutoFit/>
          </a:bodyPr>
          <a:lstStyle/>
          <a:p>
            <a:r>
              <a:rPr kumimoji="1" lang="zh-CN" altLang="en-US" sz="2400" dirty="0" smtClean="0">
                <a:solidFill>
                  <a:srgbClr val="FFFFFF"/>
                </a:solidFill>
                <a:latin typeface="微软雅黑"/>
                <a:ea typeface="微软雅黑"/>
                <a:cs typeface="微软雅黑"/>
              </a:rPr>
              <a:t>参赛者权责</a:t>
            </a:r>
            <a:endParaRPr kumimoji="1" lang="zh-CN" altLang="en-US" sz="2400" dirty="0">
              <a:solidFill>
                <a:srgbClr val="FFFFFF"/>
              </a:solidFill>
              <a:latin typeface="微软雅黑"/>
              <a:ea typeface="微软雅黑"/>
              <a:cs typeface="微软雅黑"/>
            </a:endParaRPr>
          </a:p>
        </p:txBody>
      </p:sp>
      <p:grpSp>
        <p:nvGrpSpPr>
          <p:cNvPr id="14" name="组合 15"/>
          <p:cNvGrpSpPr>
            <a:grpSpLocks/>
          </p:cNvGrpSpPr>
          <p:nvPr/>
        </p:nvGrpSpPr>
        <p:grpSpPr bwMode="auto">
          <a:xfrm>
            <a:off x="318062" y="276603"/>
            <a:ext cx="2036082" cy="606283"/>
            <a:chOff x="4536508" y="1899586"/>
            <a:chExt cx="1567396" cy="623301"/>
          </a:xfrm>
          <a:solidFill>
            <a:srgbClr val="800000"/>
          </a:solidFill>
        </p:grpSpPr>
        <p:sp>
          <p:nvSpPr>
            <p:cNvPr id="15" name="圆角矩形 14"/>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16"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付出与回报</a:t>
              </a:r>
              <a:endParaRPr lang="en-US" altLang="zh-CN" sz="18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2454675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7074878738253.jpg"/>
          <p:cNvPicPr>
            <a:picLocks noChangeAspect="1"/>
          </p:cNvPicPr>
          <p:nvPr/>
        </p:nvPicPr>
        <p:blipFill rotWithShape="1">
          <a:blip r:embed="rId2" cstate="print">
            <a:extLst>
              <a:ext uri="{28A0092B-C50C-407E-A947-70E740481C1C}">
                <a14:useLocalDpi xmlns:a14="http://schemas.microsoft.com/office/drawing/2010/main" val="0"/>
              </a:ext>
            </a:extLst>
          </a:blip>
          <a:srcRect l="20713" r="4979"/>
          <a:stretch/>
        </p:blipFill>
        <p:spPr>
          <a:xfrm>
            <a:off x="0" y="-1"/>
            <a:ext cx="9143890" cy="6858001"/>
          </a:xfrm>
          <a:prstGeom prst="rect">
            <a:avLst/>
          </a:prstGeom>
        </p:spPr>
      </p:pic>
      <p:sp>
        <p:nvSpPr>
          <p:cNvPr id="5" name="矩形 4"/>
          <p:cNvSpPr/>
          <p:nvPr/>
        </p:nvSpPr>
        <p:spPr>
          <a:xfrm>
            <a:off x="0" y="2828925"/>
            <a:ext cx="9144000" cy="18002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solidFill>
                <a:srgbClr val="FFFFFF"/>
              </a:solidFill>
            </a:endParaRPr>
          </a:p>
        </p:txBody>
      </p:sp>
      <p:sp>
        <p:nvSpPr>
          <p:cNvPr id="6" name="TextBox 5"/>
          <p:cNvSpPr txBox="1"/>
          <p:nvPr/>
        </p:nvSpPr>
        <p:spPr>
          <a:xfrm>
            <a:off x="7938" y="2641600"/>
            <a:ext cx="2776537" cy="2216150"/>
          </a:xfrm>
          <a:prstGeom prst="rect">
            <a:avLst/>
          </a:prstGeom>
          <a:noFill/>
        </p:spPr>
        <p:txBody>
          <a:bodyPr>
            <a:spAutoFit/>
          </a:bodyPr>
          <a:lstStyle/>
          <a:p>
            <a:pPr algn="ctr" fontAlgn="auto">
              <a:spcBef>
                <a:spcPts val="0"/>
              </a:spcBef>
              <a:spcAft>
                <a:spcPts val="0"/>
              </a:spcAft>
              <a:defRPr/>
            </a:pPr>
            <a:r>
              <a:rPr lang="en-US" altLang="zh-CN" sz="13800" b="1" dirty="0"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02</a:t>
            </a:r>
            <a:endParaRPr lang="zh-CN" altLang="en-US" sz="96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2568133" y="3547249"/>
            <a:ext cx="4305836" cy="923330"/>
          </a:xfrm>
          <a:prstGeom prst="rect">
            <a:avLst/>
          </a:prstGeom>
        </p:spPr>
        <p:txBody>
          <a:bodyPr wrap="none">
            <a:spAutoFit/>
          </a:bodyPr>
          <a:lstStyle/>
          <a:p>
            <a:pPr algn="ctr" fontAlgn="auto">
              <a:spcBef>
                <a:spcPts val="0"/>
              </a:spcBef>
              <a:spcAft>
                <a:spcPts val="0"/>
              </a:spcAft>
              <a:defRPr/>
            </a:pPr>
            <a:r>
              <a:rPr lang="zh-CN" altLang="en-US" sz="5400" b="1" dirty="0" smtClean="0">
                <a:solidFill>
                  <a:srgbClr val="FFFFFF"/>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rPr>
              <a:t>手机摄影大赛</a:t>
            </a:r>
            <a:endParaRPr lang="zh-CN" altLang="en-US" sz="5400" b="1" dirty="0">
              <a:solidFill>
                <a:srgbClr val="FFFFFF"/>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19555293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62830" y="3461871"/>
            <a:ext cx="8372987" cy="1913344"/>
          </a:xfrm>
          <a:prstGeom prst="roundRect">
            <a:avLst/>
          </a:prstGeom>
          <a:solidFill>
            <a:srgbClr val="FF5E02"/>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合 15"/>
          <p:cNvGrpSpPr>
            <a:grpSpLocks/>
          </p:cNvGrpSpPr>
          <p:nvPr/>
        </p:nvGrpSpPr>
        <p:grpSpPr bwMode="auto">
          <a:xfrm>
            <a:off x="318062" y="276603"/>
            <a:ext cx="2036082" cy="606283"/>
            <a:chOff x="4536508" y="1899586"/>
            <a:chExt cx="1567396" cy="623301"/>
          </a:xfrm>
          <a:solidFill>
            <a:srgbClr val="800000"/>
          </a:solidFill>
        </p:grpSpPr>
        <p:sp>
          <p:nvSpPr>
            <p:cNvPr id="5" name="圆角矩形 4"/>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6"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目标用户</a:t>
              </a:r>
              <a:endParaRPr lang="en-US" altLang="zh-CN" sz="1800" dirty="0">
                <a:solidFill>
                  <a:srgbClr val="FFFFFF"/>
                </a:solidFill>
                <a:latin typeface="微软雅黑"/>
                <a:ea typeface="微软雅黑"/>
                <a:cs typeface="微软雅黑"/>
              </a:endParaRPr>
            </a:p>
          </p:txBody>
        </p:sp>
      </p:grpSp>
      <p:sp>
        <p:nvSpPr>
          <p:cNvPr id="7" name="椭圆 6"/>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1</a:t>
            </a:r>
            <a:endParaRPr lang="zh-CN" altLang="en-US" b="1" dirty="0">
              <a:solidFill>
                <a:schemeClr val="tx1"/>
              </a:solidFill>
              <a:latin typeface="微软雅黑"/>
              <a:ea typeface="微软雅黑"/>
              <a:cs typeface="微软雅黑"/>
            </a:endParaRPr>
          </a:p>
        </p:txBody>
      </p:sp>
      <p:cxnSp>
        <p:nvCxnSpPr>
          <p:cNvPr id="8" name="直接连接符 12"/>
          <p:cNvCxnSpPr/>
          <p:nvPr/>
        </p:nvCxnSpPr>
        <p:spPr>
          <a:xfrm>
            <a:off x="358727" y="2913889"/>
            <a:ext cx="838786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TextBox 7"/>
          <p:cNvSpPr txBox="1">
            <a:spLocks noChangeArrowheads="1"/>
          </p:cNvSpPr>
          <p:nvPr/>
        </p:nvSpPr>
        <p:spPr bwMode="auto">
          <a:xfrm>
            <a:off x="470989" y="3650251"/>
            <a:ext cx="8418333" cy="1315745"/>
          </a:xfrm>
          <a:prstGeom prst="rect">
            <a:avLst/>
          </a:prstGeom>
          <a:noFill/>
          <a:ln>
            <a:noFill/>
          </a:ln>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smtClean="0">
                <a:latin typeface="微软雅黑"/>
                <a:ea typeface="微软雅黑"/>
                <a:cs typeface="微软雅黑"/>
              </a:rPr>
              <a:t>摄影爱好者：</a:t>
            </a:r>
            <a:endParaRPr lang="en-US" altLang="zh-CN" dirty="0" smtClean="0">
              <a:latin typeface="微软雅黑"/>
              <a:ea typeface="微软雅黑"/>
              <a:cs typeface="微软雅黑"/>
            </a:endParaRPr>
          </a:p>
          <a:p>
            <a:pPr>
              <a:lnSpc>
                <a:spcPct val="150000"/>
              </a:lnSpc>
            </a:pPr>
            <a:r>
              <a:rPr lang="zh-CN" altLang="en-US" dirty="0" smtClean="0">
                <a:latin typeface="微软雅黑"/>
                <a:ea typeface="微软雅黑"/>
                <a:cs typeface="微软雅黑"/>
              </a:rPr>
              <a:t>以摄影为爱好，将摄影作为满</a:t>
            </a:r>
            <a:r>
              <a:rPr lang="zh-CN" altLang="en-US" dirty="0">
                <a:latin typeface="微软雅黑"/>
                <a:ea typeface="微软雅黑"/>
                <a:cs typeface="微软雅黑"/>
              </a:rPr>
              <a:t>足自己， </a:t>
            </a:r>
            <a:r>
              <a:rPr lang="zh-CN" altLang="en-US" dirty="0" smtClean="0">
                <a:latin typeface="微软雅黑"/>
                <a:ea typeface="微软雅黑"/>
                <a:cs typeface="微软雅黑"/>
              </a:rPr>
              <a:t>展现自我修养认知的一种方式，同时以创作为目的将摄影当成一种精神消费的具有一定阅历且具有较高消费能力的人群。</a:t>
            </a:r>
            <a:endParaRPr lang="en-US" altLang="zh-CN" dirty="0" smtClean="0">
              <a:latin typeface="微软雅黑"/>
              <a:ea typeface="微软雅黑"/>
              <a:cs typeface="微软雅黑"/>
            </a:endParaRPr>
          </a:p>
        </p:txBody>
      </p:sp>
      <p:sp>
        <p:nvSpPr>
          <p:cNvPr id="10" name="文本框 9"/>
          <p:cNvSpPr txBox="1"/>
          <p:nvPr/>
        </p:nvSpPr>
        <p:spPr>
          <a:xfrm>
            <a:off x="2175407" y="1606599"/>
            <a:ext cx="4416594" cy="1107996"/>
          </a:xfrm>
          <a:prstGeom prst="rect">
            <a:avLst/>
          </a:prstGeom>
          <a:noFill/>
        </p:spPr>
        <p:txBody>
          <a:bodyPr wrap="none" rtlCol="0">
            <a:spAutoFit/>
          </a:bodyPr>
          <a:lstStyle/>
          <a:p>
            <a:r>
              <a:rPr lang="zh-CN" altLang="en-US" sz="6600" b="1" dirty="0" smtClean="0">
                <a:solidFill>
                  <a:srgbClr val="FFFFFF"/>
                </a:solidFill>
                <a:latin typeface="微软雅黑"/>
                <a:ea typeface="微软雅黑"/>
                <a:cs typeface="微软雅黑"/>
              </a:rPr>
              <a:t>摄影爱好者</a:t>
            </a:r>
            <a:endParaRPr lang="zh-CN" altLang="en-US" sz="6600" b="1"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6019797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 17"/>
          <p:cNvGrpSpPr/>
          <p:nvPr/>
        </p:nvGrpSpPr>
        <p:grpSpPr>
          <a:xfrm>
            <a:off x="6418307" y="863617"/>
            <a:ext cx="2458838" cy="4678333"/>
            <a:chOff x="6175097" y="1179808"/>
            <a:chExt cx="1896111" cy="3607655"/>
          </a:xfrm>
        </p:grpSpPr>
        <p:pic>
          <p:nvPicPr>
            <p:cNvPr id="6" name="Picture 10" descr="C:\Users\Administrator\Desktop\iPhone 5s\9d50545728b3000001768596be88副本.png"/>
            <p:cNvPicPr>
              <a:picLocks noChangeAspect="1" noChangeArrowheads="1"/>
            </p:cNvPicPr>
            <p:nvPr/>
          </p:nvPicPr>
          <p:blipFill>
            <a:blip r:embed="rId2"/>
            <a:srcRect/>
            <a:stretch>
              <a:fillRect/>
            </a:stretch>
          </p:blipFill>
          <p:spPr bwMode="auto">
            <a:xfrm>
              <a:off x="6175097" y="1179808"/>
              <a:ext cx="1896111" cy="3607655"/>
            </a:xfrm>
            <a:prstGeom prst="rect">
              <a:avLst/>
            </a:prstGeom>
            <a:noFill/>
            <a:ln w="9525">
              <a:noFill/>
              <a:miter lim="800000"/>
              <a:headEnd/>
              <a:tailEnd/>
            </a:ln>
          </p:spPr>
        </p:pic>
        <p:pic>
          <p:nvPicPr>
            <p:cNvPr id="7" name="Picture 2" descr="http://ww4.sinaimg.cn/bmiddle/7e6bfd56jw1emvgy5jeabj20b20j0ab6.jpg"/>
            <p:cNvPicPr>
              <a:picLocks noChangeAspect="1" noChangeArrowheads="1"/>
            </p:cNvPicPr>
            <p:nvPr/>
          </p:nvPicPr>
          <p:blipFill>
            <a:blip r:embed="rId3"/>
            <a:srcRect/>
            <a:stretch>
              <a:fillRect/>
            </a:stretch>
          </p:blipFill>
          <p:spPr bwMode="auto">
            <a:xfrm>
              <a:off x="6379114" y="1723187"/>
              <a:ext cx="1355167" cy="2429211"/>
            </a:xfrm>
            <a:prstGeom prst="rect">
              <a:avLst/>
            </a:prstGeom>
            <a:noFill/>
            <a:ln w="9525">
              <a:noFill/>
              <a:miter lim="800000"/>
              <a:headEnd/>
              <a:tailEnd/>
            </a:ln>
          </p:spPr>
        </p:pic>
        <p:pic>
          <p:nvPicPr>
            <p:cNvPr id="12" name="图片 11" descr="手机界面2.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5602" y="1684771"/>
              <a:ext cx="1367379" cy="2467627"/>
            </a:xfrm>
            <a:prstGeom prst="rect">
              <a:avLst/>
            </a:prstGeom>
          </p:spPr>
        </p:pic>
      </p:grpSp>
      <p:grpSp>
        <p:nvGrpSpPr>
          <p:cNvPr id="13" name="组合 15"/>
          <p:cNvGrpSpPr>
            <a:grpSpLocks/>
          </p:cNvGrpSpPr>
          <p:nvPr/>
        </p:nvGrpSpPr>
        <p:grpSpPr bwMode="auto">
          <a:xfrm>
            <a:off x="318062" y="276603"/>
            <a:ext cx="2036082" cy="606283"/>
            <a:chOff x="4536508" y="1899586"/>
            <a:chExt cx="1567396" cy="623301"/>
          </a:xfrm>
          <a:solidFill>
            <a:srgbClr val="800000"/>
          </a:solidFill>
        </p:grpSpPr>
        <p:sp>
          <p:nvSpPr>
            <p:cNvPr id="14" name="圆角矩形 13"/>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15"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赛事目的</a:t>
              </a:r>
              <a:endParaRPr lang="en-US" altLang="zh-CN" sz="1800" dirty="0">
                <a:solidFill>
                  <a:srgbClr val="FFFFFF"/>
                </a:solidFill>
                <a:latin typeface="微软雅黑"/>
                <a:ea typeface="微软雅黑"/>
                <a:cs typeface="微软雅黑"/>
              </a:endParaRPr>
            </a:p>
          </p:txBody>
        </p:sp>
      </p:grpSp>
      <p:pic>
        <p:nvPicPr>
          <p:cNvPr id="17" name="图片 16" descr="屏幕快照 2015-08-23 下午9.14.35.png"/>
          <p:cNvPicPr>
            <a:picLocks noChangeAspect="1"/>
          </p:cNvPicPr>
          <p:nvPr/>
        </p:nvPicPr>
        <p:blipFill>
          <a:blip r:embed="rId5"/>
          <a:stretch>
            <a:fillRect/>
          </a:stretch>
        </p:blipFill>
        <p:spPr>
          <a:xfrm>
            <a:off x="321418" y="1058217"/>
            <a:ext cx="6126537" cy="4102592"/>
          </a:xfrm>
          <a:prstGeom prst="rect">
            <a:avLst/>
          </a:prstGeom>
        </p:spPr>
      </p:pic>
      <p:sp>
        <p:nvSpPr>
          <p:cNvPr id="19" name="矩形 18"/>
          <p:cNvSpPr/>
          <p:nvPr/>
        </p:nvSpPr>
        <p:spPr>
          <a:xfrm>
            <a:off x="0" y="5376969"/>
            <a:ext cx="9144000" cy="1481031"/>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1" name="文本框 20"/>
          <p:cNvSpPr txBox="1"/>
          <p:nvPr/>
        </p:nvSpPr>
        <p:spPr>
          <a:xfrm>
            <a:off x="89279" y="5463394"/>
            <a:ext cx="8277101" cy="1384995"/>
          </a:xfrm>
          <a:prstGeom prst="rect">
            <a:avLst/>
          </a:prstGeom>
          <a:noFill/>
        </p:spPr>
        <p:txBody>
          <a:bodyPr wrap="none" rtlCol="0">
            <a:spAutoFit/>
          </a:bodyPr>
          <a:lstStyle/>
          <a:p>
            <a:r>
              <a:rPr kumimoji="1" lang="en-US" altLang="zh-CN" sz="1200" dirty="0" smtClean="0">
                <a:latin typeface="微软雅黑"/>
                <a:ea typeface="微软雅黑"/>
                <a:cs typeface="微软雅黑"/>
              </a:rPr>
              <a:t>1</a:t>
            </a:r>
            <a:r>
              <a:rPr kumimoji="1" lang="zh-CN" altLang="en-US" sz="1200" dirty="0" smtClean="0">
                <a:latin typeface="微软雅黑"/>
                <a:ea typeface="微软雅黑"/>
                <a:cs typeface="微软雅黑"/>
              </a:rPr>
              <a:t>、手机照相功能的不断进步给手机摄影创作提供了硬件基础，移动互联随时随地的特性给手机摄影大赛提供了软环境。</a:t>
            </a:r>
            <a:endParaRPr kumimoji="1" lang="en-US" altLang="zh-CN" sz="1200" dirty="0" smtClean="0">
              <a:latin typeface="微软雅黑"/>
              <a:ea typeface="微软雅黑"/>
              <a:cs typeface="微软雅黑"/>
            </a:endParaRPr>
          </a:p>
          <a:p>
            <a:endParaRPr kumimoji="1" lang="en-US" altLang="zh-CN" sz="1200" dirty="0">
              <a:latin typeface="微软雅黑"/>
              <a:ea typeface="微软雅黑"/>
              <a:cs typeface="微软雅黑"/>
            </a:endParaRPr>
          </a:p>
          <a:p>
            <a:r>
              <a:rPr kumimoji="1" lang="zh-CN" altLang="zh-CN" sz="1200" dirty="0" smtClean="0">
                <a:latin typeface="微软雅黑"/>
                <a:ea typeface="微软雅黑"/>
                <a:cs typeface="微软雅黑"/>
              </a:rPr>
              <a:t>2</a:t>
            </a:r>
            <a:r>
              <a:rPr kumimoji="1" lang="zh-CN" altLang="en-US" sz="1200" dirty="0" smtClean="0">
                <a:latin typeface="微软雅黑"/>
                <a:ea typeface="微软雅黑"/>
                <a:cs typeface="微软雅黑"/>
              </a:rPr>
              <a:t>、互联网端、移动互联端、线下端多方互动，令比赛更加多元立体化传播。</a:t>
            </a:r>
            <a:endParaRPr kumimoji="1" lang="en-US" altLang="zh-CN" sz="1200" dirty="0" smtClean="0">
              <a:latin typeface="微软雅黑"/>
              <a:ea typeface="微软雅黑"/>
              <a:cs typeface="微软雅黑"/>
            </a:endParaRPr>
          </a:p>
          <a:p>
            <a:endParaRPr kumimoji="1" lang="en-US" altLang="zh-CN" sz="1200" dirty="0">
              <a:latin typeface="微软雅黑"/>
              <a:ea typeface="微软雅黑"/>
              <a:cs typeface="微软雅黑"/>
            </a:endParaRPr>
          </a:p>
          <a:p>
            <a:r>
              <a:rPr kumimoji="1" lang="zh-CN" altLang="zh-CN" sz="1200" dirty="0" smtClean="0">
                <a:latin typeface="微软雅黑"/>
                <a:ea typeface="微软雅黑"/>
                <a:cs typeface="微软雅黑"/>
              </a:rPr>
              <a:t>3</a:t>
            </a:r>
            <a:r>
              <a:rPr kumimoji="1" lang="zh-CN" altLang="en-US" sz="1200" dirty="0" smtClean="0">
                <a:latin typeface="微软雅黑"/>
                <a:ea typeface="微软雅黑"/>
                <a:cs typeface="微软雅黑"/>
              </a:rPr>
              <a:t>、手机摄影大赛在保证作品质量的同时降低了门槛，使更多的摄影爱好者能够参与其中。</a:t>
            </a:r>
            <a:endParaRPr kumimoji="1" lang="en-US" altLang="zh-CN" sz="1200" dirty="0" smtClean="0">
              <a:latin typeface="微软雅黑"/>
              <a:ea typeface="微软雅黑"/>
              <a:cs typeface="微软雅黑"/>
            </a:endParaRPr>
          </a:p>
          <a:p>
            <a:endParaRPr kumimoji="1" lang="en-US" altLang="zh-CN" sz="1200" dirty="0">
              <a:latin typeface="微软雅黑"/>
              <a:ea typeface="微软雅黑"/>
              <a:cs typeface="微软雅黑"/>
            </a:endParaRPr>
          </a:p>
          <a:p>
            <a:r>
              <a:rPr kumimoji="1" lang="zh-CN" altLang="zh-CN" sz="1200" dirty="0" smtClean="0">
                <a:latin typeface="微软雅黑"/>
                <a:ea typeface="微软雅黑"/>
                <a:cs typeface="微软雅黑"/>
              </a:rPr>
              <a:t>4</a:t>
            </a:r>
            <a:r>
              <a:rPr kumimoji="1" lang="zh-CN" altLang="en-US" sz="1200" dirty="0" smtClean="0">
                <a:latin typeface="微软雅黑"/>
                <a:ea typeface="微软雅黑"/>
                <a:cs typeface="微软雅黑"/>
              </a:rPr>
              <a:t>、手机摄影大赛为“摄影朋友圈”提供了大量的优质人群。</a:t>
            </a:r>
            <a:endParaRPr kumimoji="1" lang="zh-CN" altLang="en-US" sz="1200" dirty="0">
              <a:latin typeface="微软雅黑"/>
              <a:ea typeface="微软雅黑"/>
              <a:cs typeface="微软雅黑"/>
            </a:endParaRPr>
          </a:p>
        </p:txBody>
      </p:sp>
    </p:spTree>
    <p:extLst>
      <p:ext uri="{BB962C8B-B14F-4D97-AF65-F5344CB8AC3E}">
        <p14:creationId xmlns:p14="http://schemas.microsoft.com/office/powerpoint/2010/main" val="51431696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68777" y="1080532"/>
            <a:ext cx="7743554" cy="5417765"/>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合 15"/>
          <p:cNvGrpSpPr>
            <a:grpSpLocks/>
          </p:cNvGrpSpPr>
          <p:nvPr/>
        </p:nvGrpSpPr>
        <p:grpSpPr bwMode="auto">
          <a:xfrm>
            <a:off x="318062" y="276603"/>
            <a:ext cx="2036082" cy="606283"/>
            <a:chOff x="4536508" y="1899586"/>
            <a:chExt cx="1567396" cy="623301"/>
          </a:xfrm>
          <a:solidFill>
            <a:srgbClr val="800000"/>
          </a:solidFill>
        </p:grpSpPr>
        <p:sp>
          <p:nvSpPr>
            <p:cNvPr id="5" name="圆角矩形 4"/>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6"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赛事</a:t>
              </a:r>
              <a:r>
                <a:rPr lang="zh-CN" altLang="en-US" sz="1800" dirty="0" smtClean="0">
                  <a:solidFill>
                    <a:srgbClr val="FFFFFF"/>
                  </a:solidFill>
                  <a:latin typeface="微软雅黑"/>
                  <a:ea typeface="微软雅黑"/>
                  <a:cs typeface="微软雅黑"/>
                </a:rPr>
                <a:t>内容</a:t>
              </a:r>
              <a:endParaRPr lang="en-US" altLang="zh-CN" sz="1800" dirty="0">
                <a:solidFill>
                  <a:srgbClr val="FFFFFF"/>
                </a:solidFill>
                <a:latin typeface="微软雅黑"/>
                <a:ea typeface="微软雅黑"/>
                <a:cs typeface="微软雅黑"/>
              </a:endParaRPr>
            </a:p>
          </p:txBody>
        </p:sp>
      </p:grpSp>
      <p:pic>
        <p:nvPicPr>
          <p:cNvPr id="7" name="图片 6"/>
          <p:cNvPicPr>
            <a:picLocks noChangeAspect="1"/>
          </p:cNvPicPr>
          <p:nvPr/>
        </p:nvPicPr>
        <p:blipFill>
          <a:blip r:embed="rId2"/>
          <a:stretch>
            <a:fillRect/>
          </a:stretch>
        </p:blipFill>
        <p:spPr>
          <a:xfrm>
            <a:off x="903897" y="1175102"/>
            <a:ext cx="7500343" cy="5215623"/>
          </a:xfrm>
          <a:prstGeom prst="rect">
            <a:avLst/>
          </a:prstGeom>
          <a:solidFill>
            <a:srgbClr val="FF5E02"/>
          </a:solidFill>
        </p:spPr>
      </p:pic>
    </p:spTree>
    <p:extLst>
      <p:ext uri="{BB962C8B-B14F-4D97-AF65-F5344CB8AC3E}">
        <p14:creationId xmlns:p14="http://schemas.microsoft.com/office/powerpoint/2010/main" val="1610126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8777" y="1080532"/>
            <a:ext cx="7743554" cy="5417765"/>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2"/>
          <a:stretch>
            <a:fillRect/>
          </a:stretch>
        </p:blipFill>
        <p:spPr>
          <a:xfrm>
            <a:off x="888999" y="1242918"/>
            <a:ext cx="7503315" cy="5106769"/>
          </a:xfrm>
          <a:prstGeom prst="rect">
            <a:avLst/>
          </a:prstGeom>
        </p:spPr>
      </p:pic>
      <p:grpSp>
        <p:nvGrpSpPr>
          <p:cNvPr id="6" name="组合 15"/>
          <p:cNvGrpSpPr>
            <a:grpSpLocks/>
          </p:cNvGrpSpPr>
          <p:nvPr/>
        </p:nvGrpSpPr>
        <p:grpSpPr bwMode="auto">
          <a:xfrm>
            <a:off x="318062" y="276603"/>
            <a:ext cx="2036082" cy="606283"/>
            <a:chOff x="4536508" y="1899586"/>
            <a:chExt cx="1567396" cy="623301"/>
          </a:xfrm>
          <a:solidFill>
            <a:srgbClr val="800000"/>
          </a:solidFill>
        </p:grpSpPr>
        <p:sp>
          <p:nvSpPr>
            <p:cNvPr id="7" name="圆角矩形 6"/>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8"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赛事</a:t>
              </a:r>
              <a:r>
                <a:rPr lang="zh-CN" altLang="en-US" sz="1800" dirty="0" smtClean="0">
                  <a:solidFill>
                    <a:srgbClr val="FFFFFF"/>
                  </a:solidFill>
                  <a:latin typeface="微软雅黑"/>
                  <a:ea typeface="微软雅黑"/>
                  <a:cs typeface="微软雅黑"/>
                </a:rPr>
                <a:t>内容</a:t>
              </a:r>
              <a:endParaRPr lang="en-US" altLang="zh-CN" sz="18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3202861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8777" y="1080532"/>
            <a:ext cx="7743554" cy="5417765"/>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5" name="组合 15"/>
          <p:cNvGrpSpPr>
            <a:grpSpLocks/>
          </p:cNvGrpSpPr>
          <p:nvPr/>
        </p:nvGrpSpPr>
        <p:grpSpPr bwMode="auto">
          <a:xfrm>
            <a:off x="318062" y="276603"/>
            <a:ext cx="2036082" cy="606283"/>
            <a:chOff x="4536508" y="1899586"/>
            <a:chExt cx="1567396" cy="623301"/>
          </a:xfrm>
          <a:solidFill>
            <a:srgbClr val="800000"/>
          </a:solidFill>
        </p:grpSpPr>
        <p:sp>
          <p:nvSpPr>
            <p:cNvPr id="6" name="圆角矩形 5"/>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7"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赛事</a:t>
              </a:r>
              <a:r>
                <a:rPr lang="zh-CN" altLang="en-US" sz="1800" dirty="0" smtClean="0">
                  <a:solidFill>
                    <a:srgbClr val="FFFFFF"/>
                  </a:solidFill>
                  <a:latin typeface="微软雅黑"/>
                  <a:ea typeface="微软雅黑"/>
                  <a:cs typeface="微软雅黑"/>
                </a:rPr>
                <a:t>内容</a:t>
              </a:r>
              <a:endParaRPr lang="en-US" altLang="zh-CN" sz="1800" dirty="0">
                <a:solidFill>
                  <a:srgbClr val="FFFFFF"/>
                </a:solidFill>
                <a:latin typeface="微软雅黑"/>
                <a:ea typeface="微软雅黑"/>
                <a:cs typeface="微软雅黑"/>
              </a:endParaRPr>
            </a:p>
          </p:txBody>
        </p:sp>
      </p:grpSp>
      <p:pic>
        <p:nvPicPr>
          <p:cNvPr id="8" name="图片 7"/>
          <p:cNvPicPr>
            <a:picLocks noChangeAspect="1"/>
          </p:cNvPicPr>
          <p:nvPr/>
        </p:nvPicPr>
        <p:blipFill>
          <a:blip r:embed="rId2"/>
          <a:stretch>
            <a:fillRect/>
          </a:stretch>
        </p:blipFill>
        <p:spPr>
          <a:xfrm>
            <a:off x="932256" y="1205251"/>
            <a:ext cx="7404424" cy="5157945"/>
          </a:xfrm>
          <a:prstGeom prst="rect">
            <a:avLst/>
          </a:prstGeom>
        </p:spPr>
      </p:pic>
    </p:spTree>
    <p:extLst>
      <p:ext uri="{BB962C8B-B14F-4D97-AF65-F5344CB8AC3E}">
        <p14:creationId xmlns:p14="http://schemas.microsoft.com/office/powerpoint/2010/main" val="4190511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a:grpSpLocks/>
          </p:cNvGrpSpPr>
          <p:nvPr/>
        </p:nvGrpSpPr>
        <p:grpSpPr bwMode="auto">
          <a:xfrm>
            <a:off x="318062" y="276603"/>
            <a:ext cx="2036082" cy="606283"/>
            <a:chOff x="4536508" y="1899586"/>
            <a:chExt cx="1567396" cy="623301"/>
          </a:xfrm>
          <a:solidFill>
            <a:srgbClr val="800000"/>
          </a:solidFill>
        </p:grpSpPr>
        <p:sp>
          <p:nvSpPr>
            <p:cNvPr id="5" name="圆角矩形 4"/>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6"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赛事</a:t>
              </a:r>
              <a:r>
                <a:rPr lang="zh-CN" altLang="en-US" sz="1800" dirty="0" smtClean="0">
                  <a:solidFill>
                    <a:srgbClr val="FFFFFF"/>
                  </a:solidFill>
                  <a:latin typeface="微软雅黑"/>
                  <a:ea typeface="微软雅黑"/>
                  <a:cs typeface="微软雅黑"/>
                </a:rPr>
                <a:t>内容</a:t>
              </a:r>
              <a:endParaRPr lang="en-US" altLang="zh-CN" sz="1800" dirty="0">
                <a:solidFill>
                  <a:srgbClr val="FFFFFF"/>
                </a:solidFill>
                <a:latin typeface="微软雅黑"/>
                <a:ea typeface="微软雅黑"/>
                <a:cs typeface="微软雅黑"/>
              </a:endParaRPr>
            </a:p>
          </p:txBody>
        </p:sp>
      </p:grpSp>
      <p:sp>
        <p:nvSpPr>
          <p:cNvPr id="8" name="矩形 7"/>
          <p:cNvSpPr/>
          <p:nvPr/>
        </p:nvSpPr>
        <p:spPr>
          <a:xfrm>
            <a:off x="768777" y="1080532"/>
            <a:ext cx="7743554" cy="5417765"/>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p:nvPicPr>
        <p:blipFill>
          <a:blip r:embed="rId2"/>
          <a:stretch>
            <a:fillRect/>
          </a:stretch>
        </p:blipFill>
        <p:spPr>
          <a:xfrm>
            <a:off x="968734" y="1196718"/>
            <a:ext cx="7367946" cy="5207009"/>
          </a:xfrm>
          <a:prstGeom prst="rect">
            <a:avLst/>
          </a:prstGeom>
        </p:spPr>
      </p:pic>
    </p:spTree>
    <p:extLst>
      <p:ext uri="{BB962C8B-B14F-4D97-AF65-F5344CB8AC3E}">
        <p14:creationId xmlns:p14="http://schemas.microsoft.com/office/powerpoint/2010/main" val="2558805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a:grpSpLocks/>
          </p:cNvGrpSpPr>
          <p:nvPr/>
        </p:nvGrpSpPr>
        <p:grpSpPr bwMode="auto">
          <a:xfrm>
            <a:off x="318062" y="276603"/>
            <a:ext cx="2036082" cy="606283"/>
            <a:chOff x="4536508" y="1899586"/>
            <a:chExt cx="1567396" cy="623301"/>
          </a:xfrm>
          <a:solidFill>
            <a:srgbClr val="800000"/>
          </a:solidFill>
        </p:grpSpPr>
        <p:sp>
          <p:nvSpPr>
            <p:cNvPr id="5" name="圆角矩形 4"/>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6"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赛事</a:t>
              </a:r>
              <a:r>
                <a:rPr lang="zh-CN" altLang="en-US" sz="1800" dirty="0" smtClean="0">
                  <a:solidFill>
                    <a:srgbClr val="FFFFFF"/>
                  </a:solidFill>
                  <a:latin typeface="微软雅黑"/>
                  <a:ea typeface="微软雅黑"/>
                  <a:cs typeface="微软雅黑"/>
                </a:rPr>
                <a:t>内容</a:t>
              </a:r>
              <a:endParaRPr lang="en-US" altLang="zh-CN" sz="1800" dirty="0">
                <a:solidFill>
                  <a:srgbClr val="FFFFFF"/>
                </a:solidFill>
                <a:latin typeface="微软雅黑"/>
                <a:ea typeface="微软雅黑"/>
                <a:cs typeface="微软雅黑"/>
              </a:endParaRPr>
            </a:p>
          </p:txBody>
        </p:sp>
      </p:grpSp>
      <p:sp>
        <p:nvSpPr>
          <p:cNvPr id="7" name="矩形 6"/>
          <p:cNvSpPr/>
          <p:nvPr/>
        </p:nvSpPr>
        <p:spPr>
          <a:xfrm>
            <a:off x="768777" y="1080532"/>
            <a:ext cx="7743554" cy="5417765"/>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2"/>
          <a:stretch>
            <a:fillRect/>
          </a:stretch>
        </p:blipFill>
        <p:spPr>
          <a:xfrm>
            <a:off x="939800" y="1178314"/>
            <a:ext cx="7437415" cy="5201159"/>
          </a:xfrm>
          <a:prstGeom prst="rect">
            <a:avLst/>
          </a:prstGeom>
        </p:spPr>
      </p:pic>
    </p:spTree>
    <p:extLst>
      <p:ext uri="{BB962C8B-B14F-4D97-AF65-F5344CB8AC3E}">
        <p14:creationId xmlns:p14="http://schemas.microsoft.com/office/powerpoint/2010/main" val="194178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952533_222218599128_2.jpg"/>
          <p:cNvPicPr>
            <a:picLocks noChangeAspect="1"/>
          </p:cNvPicPr>
          <p:nvPr/>
        </p:nvPicPr>
        <p:blipFill rotWithShape="1">
          <a:blip r:embed="rId2">
            <a:extLst>
              <a:ext uri="{28A0092B-C50C-407E-A947-70E740481C1C}">
                <a14:useLocalDpi xmlns:a14="http://schemas.microsoft.com/office/drawing/2010/main" val="0"/>
              </a:ext>
            </a:extLst>
          </a:blip>
          <a:srcRect l="7239" r="7526" b="5049"/>
          <a:stretch/>
        </p:blipFill>
        <p:spPr>
          <a:xfrm>
            <a:off x="-575" y="-1"/>
            <a:ext cx="9144948" cy="6858001"/>
          </a:xfrm>
          <a:prstGeom prst="rect">
            <a:avLst/>
          </a:prstGeom>
        </p:spPr>
      </p:pic>
      <p:sp>
        <p:nvSpPr>
          <p:cNvPr id="5" name="圆角矩形 4"/>
          <p:cNvSpPr/>
          <p:nvPr/>
        </p:nvSpPr>
        <p:spPr>
          <a:xfrm>
            <a:off x="742563" y="1524381"/>
            <a:ext cx="3212899" cy="3826969"/>
          </a:xfrm>
          <a:prstGeom prst="roundRect">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742563" y="2972405"/>
            <a:ext cx="3212899" cy="1415772"/>
          </a:xfrm>
          <a:prstGeom prst="rect">
            <a:avLst/>
          </a:prstGeom>
        </p:spPr>
        <p:txBody>
          <a:bodyPr wrap="square">
            <a:spAutoFit/>
          </a:bodyPr>
          <a:lstStyle/>
          <a:p>
            <a:pPr>
              <a:lnSpc>
                <a:spcPct val="120000"/>
              </a:lnSpc>
            </a:pPr>
            <a:r>
              <a:rPr lang="zh-CN" altLang="en-US" sz="1200" b="1" dirty="0" smtClean="0">
                <a:solidFill>
                  <a:srgbClr val="FFFFFF"/>
                </a:solidFill>
                <a:latin typeface="微软雅黑"/>
                <a:ea typeface="微软雅黑"/>
                <a:cs typeface="微软雅黑"/>
              </a:rPr>
              <a:t>参赛者需缴纳</a:t>
            </a:r>
            <a:r>
              <a:rPr lang="zh-CN" altLang="zh-CN" sz="1200" b="1" dirty="0" smtClean="0">
                <a:solidFill>
                  <a:srgbClr val="FFFFFF"/>
                </a:solidFill>
                <a:latin typeface="微软雅黑"/>
                <a:ea typeface="微软雅黑"/>
                <a:cs typeface="微软雅黑"/>
              </a:rPr>
              <a:t>2</a:t>
            </a:r>
            <a:r>
              <a:rPr lang="zh-CN" altLang="en-US" sz="1200" b="1" dirty="0" smtClean="0">
                <a:solidFill>
                  <a:srgbClr val="FFFFFF"/>
                </a:solidFill>
                <a:latin typeface="微软雅黑"/>
                <a:ea typeface="微软雅黑"/>
                <a:cs typeface="微软雅黑"/>
              </a:rPr>
              <a:t>元</a:t>
            </a:r>
            <a:r>
              <a:rPr lang="zh-CN" altLang="zh-CN" sz="1200" b="1" dirty="0" smtClean="0">
                <a:solidFill>
                  <a:srgbClr val="FFFFFF"/>
                </a:solidFill>
                <a:latin typeface="微软雅黑"/>
                <a:ea typeface="微软雅黑"/>
                <a:cs typeface="微软雅黑"/>
              </a:rPr>
              <a:t>/</a:t>
            </a:r>
            <a:r>
              <a:rPr lang="zh-CN" altLang="en-US" sz="1200" b="1" dirty="0" smtClean="0">
                <a:solidFill>
                  <a:srgbClr val="FFFFFF"/>
                </a:solidFill>
                <a:latin typeface="微软雅黑"/>
                <a:ea typeface="微软雅黑"/>
                <a:cs typeface="微软雅黑"/>
              </a:rPr>
              <a:t>张的报名费</a:t>
            </a:r>
            <a:endParaRPr lang="en-US" altLang="zh-CN" sz="1200" b="1" dirty="0" smtClean="0">
              <a:solidFill>
                <a:srgbClr val="FFFFFF"/>
              </a:solidFill>
              <a:latin typeface="微软雅黑"/>
              <a:ea typeface="微软雅黑"/>
              <a:cs typeface="微软雅黑"/>
            </a:endParaRPr>
          </a:p>
          <a:p>
            <a:pPr>
              <a:lnSpc>
                <a:spcPct val="120000"/>
              </a:lnSpc>
            </a:pPr>
            <a:r>
              <a:rPr lang="zh-CN" altLang="en-US" sz="1200" b="1" dirty="0" smtClean="0">
                <a:solidFill>
                  <a:srgbClr val="FFFFFF"/>
                </a:solidFill>
                <a:latin typeface="微软雅黑"/>
                <a:ea typeface="微软雅黑"/>
                <a:cs typeface="微软雅黑"/>
              </a:rPr>
              <a:t>优胜者作品在江西省摄协官网展出</a:t>
            </a:r>
            <a:endParaRPr lang="en-US" altLang="zh-CN" sz="1200" b="1" dirty="0" smtClean="0">
              <a:solidFill>
                <a:srgbClr val="FFFFFF"/>
              </a:solidFill>
              <a:latin typeface="微软雅黑"/>
              <a:ea typeface="微软雅黑"/>
              <a:cs typeface="微软雅黑"/>
            </a:endParaRPr>
          </a:p>
          <a:p>
            <a:pPr>
              <a:lnSpc>
                <a:spcPct val="120000"/>
              </a:lnSpc>
            </a:pPr>
            <a:r>
              <a:rPr lang="zh-CN" altLang="en-US" sz="1200" b="1" dirty="0" smtClean="0">
                <a:solidFill>
                  <a:srgbClr val="FFFFFF"/>
                </a:solidFill>
                <a:latin typeface="微软雅黑"/>
                <a:ea typeface="微软雅黑"/>
                <a:cs typeface="微软雅黑"/>
              </a:rPr>
              <a:t>优胜者作品在摄影圈网展出</a:t>
            </a:r>
            <a:endParaRPr lang="zh-CN" altLang="en-US" sz="1200" b="1" dirty="0">
              <a:solidFill>
                <a:srgbClr val="FFFFFF"/>
              </a:solidFill>
              <a:latin typeface="微软雅黑"/>
              <a:ea typeface="微软雅黑"/>
              <a:cs typeface="微软雅黑"/>
            </a:endParaRPr>
          </a:p>
          <a:p>
            <a:pPr>
              <a:lnSpc>
                <a:spcPct val="120000"/>
              </a:lnSpc>
            </a:pPr>
            <a:r>
              <a:rPr lang="zh-CN" altLang="en-US" sz="1200" b="1" dirty="0" smtClean="0">
                <a:solidFill>
                  <a:srgbClr val="FFFFFF"/>
                </a:solidFill>
                <a:latin typeface="微软雅黑"/>
                <a:ea typeface="微软雅黑"/>
                <a:cs typeface="微软雅黑"/>
              </a:rPr>
              <a:t>优胜者作品在摄影圈</a:t>
            </a:r>
            <a:r>
              <a:rPr lang="en-US" altLang="zh-CN" sz="1200" b="1" dirty="0" smtClean="0">
                <a:solidFill>
                  <a:srgbClr val="FFFFFF"/>
                </a:solidFill>
                <a:latin typeface="微软雅黑"/>
                <a:ea typeface="微软雅黑"/>
                <a:cs typeface="微软雅黑"/>
              </a:rPr>
              <a:t>app</a:t>
            </a:r>
            <a:r>
              <a:rPr lang="zh-CN" altLang="en-US" sz="1200" b="1" dirty="0" smtClean="0">
                <a:solidFill>
                  <a:srgbClr val="FFFFFF"/>
                </a:solidFill>
                <a:latin typeface="微软雅黑"/>
                <a:ea typeface="微软雅黑"/>
                <a:cs typeface="微软雅黑"/>
              </a:rPr>
              <a:t>上同步展出</a:t>
            </a:r>
            <a:endParaRPr lang="zh-CN" altLang="en-US" sz="1200" b="1" dirty="0">
              <a:solidFill>
                <a:srgbClr val="FFFFFF"/>
              </a:solidFill>
              <a:latin typeface="微软雅黑"/>
              <a:ea typeface="微软雅黑"/>
              <a:cs typeface="微软雅黑"/>
            </a:endParaRPr>
          </a:p>
          <a:p>
            <a:pPr>
              <a:lnSpc>
                <a:spcPct val="120000"/>
              </a:lnSpc>
            </a:pPr>
            <a:r>
              <a:rPr lang="zh-CN" altLang="en-US" sz="1200" b="1" dirty="0" smtClean="0">
                <a:solidFill>
                  <a:srgbClr val="FFFFFF"/>
                </a:solidFill>
                <a:latin typeface="微软雅黑"/>
                <a:ea typeface="微软雅黑"/>
                <a:cs typeface="微软雅黑"/>
              </a:rPr>
              <a:t>获奖作品作为加入江西省摄协的入会条件</a:t>
            </a:r>
            <a:endParaRPr lang="en-US" altLang="zh-CN" sz="1200" b="1" dirty="0" smtClean="0">
              <a:solidFill>
                <a:srgbClr val="FFFFFF"/>
              </a:solidFill>
              <a:latin typeface="微软雅黑"/>
              <a:ea typeface="微软雅黑"/>
              <a:cs typeface="微软雅黑"/>
            </a:endParaRPr>
          </a:p>
          <a:p>
            <a:pPr>
              <a:lnSpc>
                <a:spcPct val="120000"/>
              </a:lnSpc>
            </a:pPr>
            <a:r>
              <a:rPr lang="zh-CN" altLang="en-US" sz="1200" b="1" dirty="0" smtClean="0">
                <a:solidFill>
                  <a:srgbClr val="FFFFFF"/>
                </a:solidFill>
                <a:latin typeface="微软雅黑"/>
                <a:ea typeface="微软雅黑"/>
                <a:cs typeface="微软雅黑"/>
              </a:rPr>
              <a:t>获奖者获得奖品奖金</a:t>
            </a:r>
            <a:endParaRPr lang="en-US" altLang="zh-CN" sz="1200" b="1" dirty="0" smtClean="0">
              <a:solidFill>
                <a:srgbClr val="FFFFFF"/>
              </a:solidFill>
              <a:latin typeface="微软雅黑"/>
              <a:ea typeface="微软雅黑"/>
              <a:cs typeface="微软雅黑"/>
            </a:endParaRPr>
          </a:p>
        </p:txBody>
      </p:sp>
      <p:sp>
        <p:nvSpPr>
          <p:cNvPr id="7" name="文本框 6"/>
          <p:cNvSpPr txBox="1"/>
          <p:nvPr/>
        </p:nvSpPr>
        <p:spPr>
          <a:xfrm>
            <a:off x="1402241" y="1937372"/>
            <a:ext cx="1723549" cy="461665"/>
          </a:xfrm>
          <a:prstGeom prst="rect">
            <a:avLst/>
          </a:prstGeom>
          <a:noFill/>
        </p:spPr>
        <p:txBody>
          <a:bodyPr wrap="none" rtlCol="0">
            <a:spAutoFit/>
          </a:bodyPr>
          <a:lstStyle/>
          <a:p>
            <a:r>
              <a:rPr kumimoji="1" lang="zh-CN" altLang="en-US" sz="2400" dirty="0" smtClean="0">
                <a:solidFill>
                  <a:srgbClr val="FFFFFF"/>
                </a:solidFill>
                <a:latin typeface="微软雅黑"/>
                <a:ea typeface="微软雅黑"/>
                <a:cs typeface="微软雅黑"/>
              </a:rPr>
              <a:t>参赛者权责</a:t>
            </a:r>
            <a:endParaRPr kumimoji="1" lang="zh-CN" altLang="en-US" sz="2400" dirty="0">
              <a:solidFill>
                <a:srgbClr val="FFFFFF"/>
              </a:solidFill>
              <a:latin typeface="微软雅黑"/>
              <a:ea typeface="微软雅黑"/>
              <a:cs typeface="微软雅黑"/>
            </a:endParaRPr>
          </a:p>
        </p:txBody>
      </p:sp>
      <p:grpSp>
        <p:nvGrpSpPr>
          <p:cNvPr id="8" name="组合 15"/>
          <p:cNvGrpSpPr>
            <a:grpSpLocks/>
          </p:cNvGrpSpPr>
          <p:nvPr/>
        </p:nvGrpSpPr>
        <p:grpSpPr bwMode="auto">
          <a:xfrm>
            <a:off x="318062" y="276603"/>
            <a:ext cx="2036082" cy="606283"/>
            <a:chOff x="4536508" y="1899586"/>
            <a:chExt cx="1567396" cy="623301"/>
          </a:xfrm>
          <a:solidFill>
            <a:srgbClr val="800000"/>
          </a:solidFill>
        </p:grpSpPr>
        <p:sp>
          <p:nvSpPr>
            <p:cNvPr id="9" name="圆角矩形 8"/>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10"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sz="1800" dirty="0" smtClean="0">
                  <a:solidFill>
                    <a:srgbClr val="FFFFFF"/>
                  </a:solidFill>
                  <a:latin typeface="微软雅黑"/>
                  <a:ea typeface="微软雅黑"/>
                  <a:cs typeface="微软雅黑"/>
                </a:rPr>
                <a:t>付出与回报</a:t>
              </a:r>
              <a:endParaRPr lang="en-US" altLang="zh-CN" sz="18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143127579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7599219708805.jpg"/>
          <p:cNvPicPr>
            <a:picLocks noChangeAspect="1"/>
          </p:cNvPicPr>
          <p:nvPr/>
        </p:nvPicPr>
        <p:blipFill rotWithShape="1">
          <a:blip r:embed="rId2" cstate="print">
            <a:extLst>
              <a:ext uri="{28A0092B-C50C-407E-A947-70E740481C1C}">
                <a14:useLocalDpi xmlns:a14="http://schemas.microsoft.com/office/drawing/2010/main" val="0"/>
              </a:ext>
            </a:extLst>
          </a:blip>
          <a:srcRect l="1433" t="2906" r="1471" b="2882"/>
          <a:stretch/>
        </p:blipFill>
        <p:spPr>
          <a:xfrm>
            <a:off x="0" y="0"/>
            <a:ext cx="9144000" cy="6858000"/>
          </a:xfrm>
          <a:prstGeom prst="rect">
            <a:avLst/>
          </a:prstGeom>
        </p:spPr>
      </p:pic>
      <p:sp>
        <p:nvSpPr>
          <p:cNvPr id="5" name="矩形 4"/>
          <p:cNvSpPr/>
          <p:nvPr/>
        </p:nvSpPr>
        <p:spPr>
          <a:xfrm>
            <a:off x="0" y="2828925"/>
            <a:ext cx="9144000" cy="18002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solidFill>
                <a:srgbClr val="FFFFFF"/>
              </a:solidFill>
            </a:endParaRPr>
          </a:p>
        </p:txBody>
      </p:sp>
      <p:sp>
        <p:nvSpPr>
          <p:cNvPr id="6" name="TextBox 5"/>
          <p:cNvSpPr txBox="1"/>
          <p:nvPr/>
        </p:nvSpPr>
        <p:spPr>
          <a:xfrm>
            <a:off x="7938" y="2641600"/>
            <a:ext cx="2776537" cy="2216150"/>
          </a:xfrm>
          <a:prstGeom prst="rect">
            <a:avLst/>
          </a:prstGeom>
          <a:noFill/>
        </p:spPr>
        <p:txBody>
          <a:bodyPr>
            <a:spAutoFit/>
          </a:bodyPr>
          <a:lstStyle/>
          <a:p>
            <a:pPr algn="ctr" fontAlgn="auto">
              <a:spcBef>
                <a:spcPts val="0"/>
              </a:spcBef>
              <a:spcAft>
                <a:spcPts val="0"/>
              </a:spcAft>
              <a:defRPr/>
            </a:pPr>
            <a:r>
              <a:rPr lang="en-US" altLang="zh-CN" sz="13800" b="1" dirty="0"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0</a:t>
            </a:r>
            <a:r>
              <a:rPr lang="zh-CN" altLang="zh-CN" sz="138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96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2293531" y="3547249"/>
            <a:ext cx="4801314" cy="923330"/>
          </a:xfrm>
          <a:prstGeom prst="rect">
            <a:avLst/>
          </a:prstGeom>
        </p:spPr>
        <p:txBody>
          <a:bodyPr wrap="none">
            <a:spAutoFit/>
          </a:bodyPr>
          <a:lstStyle/>
          <a:p>
            <a:pPr algn="ctr" fontAlgn="auto">
              <a:spcBef>
                <a:spcPts val="0"/>
              </a:spcBef>
              <a:spcAft>
                <a:spcPts val="0"/>
              </a:spcAft>
              <a:defRPr/>
            </a:pPr>
            <a:r>
              <a:rPr lang="zh-CN" altLang="en-US" sz="5400" b="1" dirty="0" smtClean="0">
                <a:solidFill>
                  <a:srgbClr val="FFFFFF"/>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rPr>
              <a:t>全面推广</a:t>
            </a:r>
            <a:r>
              <a:rPr lang="zh-CN" altLang="en-US" sz="4800" b="1" dirty="0" smtClean="0">
                <a:solidFill>
                  <a:srgbClr val="FFFFFF"/>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rPr>
              <a:t>（略）</a:t>
            </a:r>
            <a:endParaRPr lang="zh-CN" altLang="en-US" sz="4800" b="1" dirty="0">
              <a:solidFill>
                <a:srgbClr val="FFFFFF"/>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endParaRPr>
          </a:p>
        </p:txBody>
      </p:sp>
    </p:spTree>
    <p:extLst>
      <p:ext uri="{BB962C8B-B14F-4D97-AF65-F5344CB8AC3E}">
        <p14:creationId xmlns:p14="http://schemas.microsoft.com/office/powerpoint/2010/main" val="341202383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26617" y="0"/>
            <a:ext cx="1216047" cy="6858000"/>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标题 3"/>
          <p:cNvSpPr>
            <a:spLocks noGrp="1"/>
          </p:cNvSpPr>
          <p:nvPr>
            <p:ph type="ctrTitle"/>
          </p:nvPr>
        </p:nvSpPr>
        <p:spPr>
          <a:xfrm>
            <a:off x="874968" y="2854452"/>
            <a:ext cx="7772400" cy="978408"/>
          </a:xfrm>
        </p:spPr>
        <p:txBody>
          <a:bodyPr/>
          <a:lstStyle/>
          <a:p>
            <a:r>
              <a:rPr kumimoji="1" lang="en-US" altLang="zh-CN" b="1" dirty="0" smtClean="0">
                <a:latin typeface="微软雅黑"/>
                <a:ea typeface="微软雅黑"/>
                <a:cs typeface="微软雅黑"/>
              </a:rPr>
              <a:t>THANKS</a:t>
            </a:r>
            <a:endParaRPr kumimoji="1" lang="zh-CN" altLang="en-US" b="1" dirty="0">
              <a:latin typeface="微软雅黑"/>
              <a:ea typeface="微软雅黑"/>
              <a:cs typeface="微软雅黑"/>
            </a:endParaRPr>
          </a:p>
        </p:txBody>
      </p:sp>
    </p:spTree>
    <p:extLst>
      <p:ext uri="{BB962C8B-B14F-4D97-AF65-F5344CB8AC3E}">
        <p14:creationId xmlns:p14="http://schemas.microsoft.com/office/powerpoint/2010/main" val="22291751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32"/>
          <p:cNvCxnSpPr/>
          <p:nvPr/>
        </p:nvCxnSpPr>
        <p:spPr>
          <a:xfrm>
            <a:off x="5691029" y="1044404"/>
            <a:ext cx="1756724" cy="0"/>
          </a:xfrm>
          <a:prstGeom prst="line">
            <a:avLst/>
          </a:prstGeom>
          <a:ln>
            <a:solidFill>
              <a:srgbClr val="FF5E02"/>
            </a:solidFill>
          </a:ln>
        </p:spPr>
        <p:style>
          <a:lnRef idx="1">
            <a:schemeClr val="accent1"/>
          </a:lnRef>
          <a:fillRef idx="0">
            <a:schemeClr val="accent1"/>
          </a:fillRef>
          <a:effectRef idx="0">
            <a:schemeClr val="accent1"/>
          </a:effectRef>
          <a:fontRef idx="minor">
            <a:schemeClr val="tx1"/>
          </a:fontRef>
        </p:style>
      </p:cxnSp>
      <p:grpSp>
        <p:nvGrpSpPr>
          <p:cNvPr id="9" name="组合 36"/>
          <p:cNvGrpSpPr/>
          <p:nvPr/>
        </p:nvGrpSpPr>
        <p:grpSpPr>
          <a:xfrm>
            <a:off x="5312405" y="405484"/>
            <a:ext cx="2646891" cy="2970959"/>
            <a:chOff x="6975325" y="1199672"/>
            <a:chExt cx="3529188" cy="3961278"/>
          </a:xfrm>
        </p:grpSpPr>
        <p:grpSp>
          <p:nvGrpSpPr>
            <p:cNvPr id="10" name="组合 9"/>
            <p:cNvGrpSpPr/>
            <p:nvPr/>
          </p:nvGrpSpPr>
          <p:grpSpPr>
            <a:xfrm>
              <a:off x="6975325" y="1199672"/>
              <a:ext cx="3529188" cy="3961278"/>
              <a:chOff x="5749490" y="1177198"/>
              <a:chExt cx="3887458" cy="4119424"/>
            </a:xfrm>
          </p:grpSpPr>
          <p:sp>
            <p:nvSpPr>
              <p:cNvPr id="14" name="TextBox 11"/>
              <p:cNvSpPr txBox="1"/>
              <p:nvPr/>
            </p:nvSpPr>
            <p:spPr>
              <a:xfrm>
                <a:off x="7181215" y="1177198"/>
                <a:ext cx="1627308" cy="896179"/>
              </a:xfrm>
              <a:prstGeom prst="rect">
                <a:avLst/>
              </a:prstGeom>
              <a:noFill/>
            </p:spPr>
            <p:txBody>
              <a:bodyPr wrap="none" rtlCol="0">
                <a:spAutoFit/>
              </a:bodyPr>
              <a:lstStyle/>
              <a:p>
                <a:r>
                  <a:rPr lang="zh-CN" altLang="en-US" sz="3600" b="1" dirty="0" smtClean="0">
                    <a:solidFill>
                      <a:srgbClr val="FFFFFF"/>
                    </a:solidFill>
                    <a:latin typeface="微软雅黑" pitchFamily="34" charset="-122"/>
                    <a:ea typeface="微软雅黑" pitchFamily="34" charset="-122"/>
                  </a:rPr>
                  <a:t>提升</a:t>
                </a:r>
                <a:endParaRPr lang="zh-CN" altLang="en-US" sz="3600" b="1" dirty="0">
                  <a:solidFill>
                    <a:srgbClr val="FFFFFF"/>
                  </a:solidFill>
                  <a:latin typeface="微软雅黑" pitchFamily="34" charset="-122"/>
                  <a:ea typeface="微软雅黑" pitchFamily="34" charset="-122"/>
                </a:endParaRPr>
              </a:p>
            </p:txBody>
          </p:sp>
          <p:sp>
            <p:nvSpPr>
              <p:cNvPr id="15" name="TextBox 19"/>
              <p:cNvSpPr txBox="1"/>
              <p:nvPr/>
            </p:nvSpPr>
            <p:spPr>
              <a:xfrm>
                <a:off x="6000477" y="2057983"/>
                <a:ext cx="3209413" cy="384077"/>
              </a:xfrm>
              <a:prstGeom prst="rect">
                <a:avLst/>
              </a:prstGeom>
              <a:noFill/>
            </p:spPr>
            <p:txBody>
              <a:bodyPr wrap="none" rtlCol="0">
                <a:spAutoFit/>
              </a:bodyPr>
              <a:lstStyle/>
              <a:p>
                <a:r>
                  <a:rPr lang="zh-CN" altLang="en-US" sz="1200" dirty="0" smtClean="0">
                    <a:solidFill>
                      <a:srgbClr val="FFFFFF"/>
                    </a:solidFill>
                    <a:latin typeface="微软雅黑" pitchFamily="34" charset="-122"/>
                    <a:ea typeface="微软雅黑" pitchFamily="34" charset="-122"/>
                  </a:rPr>
                  <a:t>对设备的了解，对技巧的熟练</a:t>
                </a:r>
                <a:endParaRPr lang="zh-CN" altLang="en-US" sz="1200" dirty="0">
                  <a:solidFill>
                    <a:srgbClr val="FFFFFF"/>
                  </a:solidFill>
                  <a:latin typeface="微软雅黑" pitchFamily="34" charset="-122"/>
                  <a:ea typeface="微软雅黑" pitchFamily="34" charset="-122"/>
                </a:endParaRPr>
              </a:p>
            </p:txBody>
          </p:sp>
          <p:sp>
            <p:nvSpPr>
              <p:cNvPr id="16" name="TextBox 26"/>
              <p:cNvSpPr txBox="1"/>
              <p:nvPr/>
            </p:nvSpPr>
            <p:spPr>
              <a:xfrm>
                <a:off x="7165718" y="2567411"/>
                <a:ext cx="1627308" cy="896179"/>
              </a:xfrm>
              <a:prstGeom prst="rect">
                <a:avLst/>
              </a:prstGeom>
              <a:noFill/>
            </p:spPr>
            <p:txBody>
              <a:bodyPr wrap="none" rtlCol="0">
                <a:spAutoFit/>
              </a:bodyPr>
              <a:lstStyle/>
              <a:p>
                <a:r>
                  <a:rPr lang="zh-CN" altLang="en-US" sz="3600" b="1" dirty="0" smtClean="0">
                    <a:solidFill>
                      <a:srgbClr val="FFFFFF"/>
                    </a:solidFill>
                    <a:latin typeface="微软雅黑" pitchFamily="34" charset="-122"/>
                    <a:ea typeface="微软雅黑" pitchFamily="34" charset="-122"/>
                  </a:rPr>
                  <a:t>认同</a:t>
                </a:r>
                <a:endParaRPr lang="zh-CN" altLang="en-US" sz="3600" b="1" dirty="0">
                  <a:solidFill>
                    <a:srgbClr val="FFFFFF"/>
                  </a:solidFill>
                  <a:latin typeface="微软雅黑" pitchFamily="34" charset="-122"/>
                  <a:ea typeface="微软雅黑" pitchFamily="34" charset="-122"/>
                </a:endParaRPr>
              </a:p>
            </p:txBody>
          </p:sp>
          <p:cxnSp>
            <p:nvCxnSpPr>
              <p:cNvPr id="17" name="直接连接符 14"/>
              <p:cNvCxnSpPr/>
              <p:nvPr/>
            </p:nvCxnSpPr>
            <p:spPr>
              <a:xfrm>
                <a:off x="6314641" y="3401205"/>
                <a:ext cx="2580091" cy="0"/>
              </a:xfrm>
              <a:prstGeom prst="line">
                <a:avLst/>
              </a:prstGeom>
              <a:ln>
                <a:solidFill>
                  <a:srgbClr val="FF5E02"/>
                </a:solidFill>
              </a:ln>
            </p:spPr>
            <p:style>
              <a:lnRef idx="1">
                <a:schemeClr val="accent1"/>
              </a:lnRef>
              <a:fillRef idx="0">
                <a:schemeClr val="accent1"/>
              </a:fillRef>
              <a:effectRef idx="0">
                <a:schemeClr val="accent1"/>
              </a:effectRef>
              <a:fontRef idx="minor">
                <a:schemeClr val="tx1"/>
              </a:fontRef>
            </p:style>
          </p:cxnSp>
          <p:sp>
            <p:nvSpPr>
              <p:cNvPr id="18" name="TextBox 29"/>
              <p:cNvSpPr txBox="1"/>
              <p:nvPr/>
            </p:nvSpPr>
            <p:spPr>
              <a:xfrm>
                <a:off x="5749490" y="3421217"/>
                <a:ext cx="3887458" cy="384077"/>
              </a:xfrm>
              <a:prstGeom prst="rect">
                <a:avLst/>
              </a:prstGeom>
              <a:noFill/>
            </p:spPr>
            <p:txBody>
              <a:bodyPr wrap="none" rtlCol="0">
                <a:spAutoFit/>
              </a:bodyPr>
              <a:lstStyle/>
              <a:p>
                <a:r>
                  <a:rPr lang="zh-CN" altLang="en-US" sz="1200" dirty="0" smtClean="0">
                    <a:solidFill>
                      <a:srgbClr val="FFFFFF"/>
                    </a:solidFill>
                    <a:latin typeface="微软雅黑" pitchFamily="34" charset="-122"/>
                    <a:ea typeface="微软雅黑" pitchFamily="34" charset="-122"/>
                  </a:rPr>
                  <a:t>专业人士的认可，其他爱好者的支持</a:t>
                </a:r>
                <a:endParaRPr lang="zh-CN" altLang="en-US" sz="1200" dirty="0">
                  <a:solidFill>
                    <a:srgbClr val="FFFFFF"/>
                  </a:solidFill>
                  <a:latin typeface="微软雅黑" pitchFamily="34" charset="-122"/>
                  <a:ea typeface="微软雅黑" pitchFamily="34" charset="-122"/>
                </a:endParaRPr>
              </a:p>
            </p:txBody>
          </p:sp>
          <p:sp>
            <p:nvSpPr>
              <p:cNvPr id="19" name="TextBox 31"/>
              <p:cNvSpPr txBox="1"/>
              <p:nvPr/>
            </p:nvSpPr>
            <p:spPr>
              <a:xfrm>
                <a:off x="7180587" y="4065432"/>
                <a:ext cx="1646135" cy="896179"/>
              </a:xfrm>
              <a:prstGeom prst="rect">
                <a:avLst/>
              </a:prstGeom>
              <a:noFill/>
            </p:spPr>
            <p:txBody>
              <a:bodyPr wrap="none" rtlCol="0">
                <a:spAutoFit/>
              </a:bodyPr>
              <a:lstStyle/>
              <a:p>
                <a:r>
                  <a:rPr lang="zh-CN" altLang="en-US" sz="3600" b="1" dirty="0">
                    <a:solidFill>
                      <a:srgbClr val="FFFFFF"/>
                    </a:solidFill>
                    <a:latin typeface="微软雅黑" pitchFamily="34" charset="-122"/>
                    <a:ea typeface="微软雅黑" pitchFamily="34" charset="-122"/>
                  </a:rPr>
                  <a:t>体验</a:t>
                </a:r>
              </a:p>
            </p:txBody>
          </p:sp>
          <p:cxnSp>
            <p:nvCxnSpPr>
              <p:cNvPr id="20" name="直接连接符 17"/>
              <p:cNvCxnSpPr/>
              <p:nvPr/>
            </p:nvCxnSpPr>
            <p:spPr>
              <a:xfrm>
                <a:off x="6456157" y="4893759"/>
                <a:ext cx="2468940" cy="0"/>
              </a:xfrm>
              <a:prstGeom prst="line">
                <a:avLst/>
              </a:prstGeom>
              <a:ln>
                <a:solidFill>
                  <a:srgbClr val="FF5E02"/>
                </a:solidFill>
              </a:ln>
            </p:spPr>
            <p:style>
              <a:lnRef idx="1">
                <a:schemeClr val="accent1"/>
              </a:lnRef>
              <a:fillRef idx="0">
                <a:schemeClr val="accent1"/>
              </a:fillRef>
              <a:effectRef idx="0">
                <a:schemeClr val="accent1"/>
              </a:effectRef>
              <a:fontRef idx="minor">
                <a:schemeClr val="tx1"/>
              </a:fontRef>
            </p:style>
          </p:cxnSp>
          <p:sp>
            <p:nvSpPr>
              <p:cNvPr id="21" name="TextBox 35"/>
              <p:cNvSpPr txBox="1"/>
              <p:nvPr/>
            </p:nvSpPr>
            <p:spPr>
              <a:xfrm>
                <a:off x="6375946" y="4912545"/>
                <a:ext cx="2605328" cy="384077"/>
              </a:xfrm>
              <a:prstGeom prst="rect">
                <a:avLst/>
              </a:prstGeom>
              <a:noFill/>
            </p:spPr>
            <p:txBody>
              <a:bodyPr wrap="none" rtlCol="0">
                <a:spAutoFit/>
              </a:bodyPr>
              <a:lstStyle/>
              <a:p>
                <a:r>
                  <a:rPr lang="zh-CN" altLang="en-US" sz="1200" dirty="0" smtClean="0">
                    <a:solidFill>
                      <a:srgbClr val="FFFFFF"/>
                    </a:solidFill>
                    <a:latin typeface="微软雅黑" pitchFamily="34" charset="-122"/>
                    <a:ea typeface="微软雅黑" pitchFamily="34" charset="-122"/>
                  </a:rPr>
                  <a:t>更多的实践及学习机会</a:t>
                </a:r>
                <a:endParaRPr lang="zh-CN" altLang="en-US" sz="1200" dirty="0">
                  <a:solidFill>
                    <a:srgbClr val="FFFFFF"/>
                  </a:solidFill>
                  <a:latin typeface="微软雅黑" pitchFamily="34" charset="-122"/>
                  <a:ea typeface="微软雅黑" pitchFamily="34" charset="-122"/>
                </a:endParaRPr>
              </a:p>
            </p:txBody>
          </p:sp>
        </p:grpSp>
        <p:sp>
          <p:nvSpPr>
            <p:cNvPr id="11" name="等腰三角形 10"/>
            <p:cNvSpPr/>
            <p:nvPr/>
          </p:nvSpPr>
          <p:spPr>
            <a:xfrm>
              <a:off x="7662096" y="1342511"/>
              <a:ext cx="567816" cy="578315"/>
            </a:xfrm>
            <a:prstGeom prst="triangle">
              <a:avLst/>
            </a:prstGeom>
            <a:solidFill>
              <a:srgbClr val="FF5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rgbClr val="FFFFFF"/>
                </a:solidFill>
              </a:endParaRPr>
            </a:p>
          </p:txBody>
        </p:sp>
        <p:sp>
          <p:nvSpPr>
            <p:cNvPr id="12" name="等腰三角形 11"/>
            <p:cNvSpPr/>
            <p:nvPr/>
          </p:nvSpPr>
          <p:spPr>
            <a:xfrm>
              <a:off x="7662096" y="2661587"/>
              <a:ext cx="567816" cy="578315"/>
            </a:xfrm>
            <a:prstGeom prst="triangle">
              <a:avLst/>
            </a:prstGeom>
            <a:solidFill>
              <a:srgbClr val="FF5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rgbClr val="FFFFFF"/>
                </a:solidFill>
              </a:endParaRPr>
            </a:p>
          </p:txBody>
        </p:sp>
        <p:sp>
          <p:nvSpPr>
            <p:cNvPr id="13" name="等腰三角形 12"/>
            <p:cNvSpPr/>
            <p:nvPr/>
          </p:nvSpPr>
          <p:spPr>
            <a:xfrm>
              <a:off x="7662096" y="4093623"/>
              <a:ext cx="567816" cy="578315"/>
            </a:xfrm>
            <a:prstGeom prst="triangle">
              <a:avLst/>
            </a:prstGeom>
            <a:solidFill>
              <a:srgbClr val="FF5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rgbClr val="FFFFFF"/>
                </a:solidFill>
              </a:endParaRPr>
            </a:p>
          </p:txBody>
        </p:sp>
      </p:grpSp>
      <p:pic>
        <p:nvPicPr>
          <p:cNvPr id="22" name="图片 21"/>
          <p:cNvPicPr>
            <a:picLocks noChangeAspect="1"/>
          </p:cNvPicPr>
          <p:nvPr/>
        </p:nvPicPr>
        <p:blipFill>
          <a:blip r:embed="rId2"/>
          <a:stretch>
            <a:fillRect/>
          </a:stretch>
        </p:blipFill>
        <p:spPr>
          <a:xfrm>
            <a:off x="5103947" y="1758115"/>
            <a:ext cx="7144" cy="7144"/>
          </a:xfrm>
          <a:prstGeom prst="rect">
            <a:avLst/>
          </a:prstGeom>
        </p:spPr>
      </p:pic>
      <p:pic>
        <p:nvPicPr>
          <p:cNvPr id="23" name="图片 22"/>
          <p:cNvPicPr>
            <a:picLocks noChangeAspect="1"/>
          </p:cNvPicPr>
          <p:nvPr/>
        </p:nvPicPr>
        <p:blipFill>
          <a:blip r:embed="rId2"/>
          <a:stretch>
            <a:fillRect/>
          </a:stretch>
        </p:blipFill>
        <p:spPr>
          <a:xfrm>
            <a:off x="5103947" y="1758115"/>
            <a:ext cx="7144" cy="7144"/>
          </a:xfrm>
          <a:prstGeom prst="rect">
            <a:avLst/>
          </a:prstGeom>
        </p:spPr>
      </p:pic>
      <p:pic>
        <p:nvPicPr>
          <p:cNvPr id="24" name="图片 23"/>
          <p:cNvPicPr>
            <a:picLocks noChangeAspect="1"/>
          </p:cNvPicPr>
          <p:nvPr/>
        </p:nvPicPr>
        <p:blipFill>
          <a:blip r:embed="rId3"/>
          <a:stretch>
            <a:fillRect/>
          </a:stretch>
        </p:blipFill>
        <p:spPr>
          <a:xfrm>
            <a:off x="5120562" y="1872415"/>
            <a:ext cx="7144" cy="7144"/>
          </a:xfrm>
          <a:prstGeom prst="rect">
            <a:avLst/>
          </a:prstGeom>
        </p:spPr>
      </p:pic>
      <p:pic>
        <p:nvPicPr>
          <p:cNvPr id="25" name="图片 24"/>
          <p:cNvPicPr>
            <a:picLocks noChangeAspect="1"/>
          </p:cNvPicPr>
          <p:nvPr/>
        </p:nvPicPr>
        <p:blipFill>
          <a:blip r:embed="rId2"/>
          <a:stretch>
            <a:fillRect/>
          </a:stretch>
        </p:blipFill>
        <p:spPr>
          <a:xfrm>
            <a:off x="5103947" y="1758115"/>
            <a:ext cx="7144" cy="7144"/>
          </a:xfrm>
          <a:prstGeom prst="rect">
            <a:avLst/>
          </a:prstGeom>
        </p:spPr>
      </p:pic>
      <p:sp>
        <p:nvSpPr>
          <p:cNvPr id="26" name="文本框 25"/>
          <p:cNvSpPr txBox="1"/>
          <p:nvPr/>
        </p:nvSpPr>
        <p:spPr>
          <a:xfrm>
            <a:off x="938571" y="1930689"/>
            <a:ext cx="4031873" cy="1569660"/>
          </a:xfrm>
          <a:prstGeom prst="rect">
            <a:avLst/>
          </a:prstGeom>
          <a:noFill/>
        </p:spPr>
        <p:txBody>
          <a:bodyPr wrap="none" rtlCol="0">
            <a:spAutoFit/>
          </a:bodyPr>
          <a:lstStyle/>
          <a:p>
            <a:pPr algn="ctr"/>
            <a:r>
              <a:rPr lang="zh-CN" altLang="en-US" sz="6000" b="1" dirty="0">
                <a:solidFill>
                  <a:srgbClr val="FFFFFF"/>
                </a:solidFill>
                <a:latin typeface="微软雅黑" pitchFamily="34" charset="-122"/>
                <a:ea typeface="微软雅黑" pitchFamily="34" charset="-122"/>
              </a:rPr>
              <a:t>摄影爱</a:t>
            </a:r>
            <a:r>
              <a:rPr lang="zh-CN" altLang="en-US" sz="6000" b="1" dirty="0" smtClean="0">
                <a:solidFill>
                  <a:srgbClr val="FFFFFF"/>
                </a:solidFill>
                <a:latin typeface="微软雅黑" pitchFamily="34" charset="-122"/>
                <a:ea typeface="微软雅黑" pitchFamily="34" charset="-122"/>
              </a:rPr>
              <a:t>好者</a:t>
            </a:r>
            <a:endParaRPr lang="en-US" altLang="zh-CN" sz="6000" b="1" dirty="0">
              <a:solidFill>
                <a:srgbClr val="FFFFFF"/>
              </a:solidFill>
              <a:latin typeface="微软雅黑" pitchFamily="34" charset="-122"/>
              <a:ea typeface="微软雅黑" pitchFamily="34" charset="-122"/>
            </a:endParaRPr>
          </a:p>
          <a:p>
            <a:pPr algn="ctr"/>
            <a:r>
              <a:rPr lang="zh-CN" altLang="en-US" sz="3600" b="1" dirty="0" smtClean="0">
                <a:solidFill>
                  <a:srgbClr val="FFFFFF"/>
                </a:solidFill>
                <a:latin typeface="微软雅黑" pitchFamily="34" charset="-122"/>
                <a:ea typeface="微软雅黑" pitchFamily="34" charset="-122"/>
              </a:rPr>
              <a:t>需求分析</a:t>
            </a:r>
            <a:endParaRPr lang="en-US" altLang="zh-CN" sz="3600" b="1" dirty="0" smtClean="0">
              <a:solidFill>
                <a:srgbClr val="FFFFFF"/>
              </a:solidFill>
              <a:latin typeface="微软雅黑" pitchFamily="34" charset="-122"/>
              <a:ea typeface="微软雅黑" pitchFamily="34" charset="-122"/>
            </a:endParaRPr>
          </a:p>
        </p:txBody>
      </p:sp>
      <p:sp>
        <p:nvSpPr>
          <p:cNvPr id="27" name="矩形 26"/>
          <p:cNvSpPr/>
          <p:nvPr/>
        </p:nvSpPr>
        <p:spPr>
          <a:xfrm>
            <a:off x="3350145" y="5790728"/>
            <a:ext cx="2300630" cy="600164"/>
          </a:xfrm>
          <a:prstGeom prst="rect">
            <a:avLst/>
          </a:prstGeom>
        </p:spPr>
        <p:txBody>
          <a:bodyPr wrap="none">
            <a:spAutoFit/>
          </a:bodyPr>
          <a:lstStyle/>
          <a:p>
            <a:r>
              <a:rPr lang="zh-CN" altLang="en-US" sz="3300" dirty="0" smtClean="0">
                <a:latin typeface="微软雅黑"/>
                <a:ea typeface="微软雅黑"/>
                <a:cs typeface="微软雅黑"/>
              </a:rPr>
              <a:t>摄影家协会</a:t>
            </a:r>
            <a:endParaRPr lang="zh-CN" altLang="en-US" sz="3300" dirty="0">
              <a:latin typeface="微软雅黑"/>
              <a:ea typeface="微软雅黑"/>
              <a:cs typeface="微软雅黑"/>
            </a:endParaRPr>
          </a:p>
        </p:txBody>
      </p:sp>
      <p:cxnSp>
        <p:nvCxnSpPr>
          <p:cNvPr id="28" name="直接连接符 48"/>
          <p:cNvCxnSpPr/>
          <p:nvPr/>
        </p:nvCxnSpPr>
        <p:spPr>
          <a:xfrm>
            <a:off x="2682366" y="5804818"/>
            <a:ext cx="3598208" cy="0"/>
          </a:xfrm>
          <a:prstGeom prst="line">
            <a:avLst/>
          </a:prstGeom>
          <a:ln>
            <a:solidFill>
              <a:srgbClr val="FF5E02"/>
            </a:solidFill>
          </a:ln>
        </p:spPr>
        <p:style>
          <a:lnRef idx="1">
            <a:schemeClr val="accent1"/>
          </a:lnRef>
          <a:fillRef idx="0">
            <a:schemeClr val="accent1"/>
          </a:fillRef>
          <a:effectRef idx="0">
            <a:schemeClr val="accent1"/>
          </a:effectRef>
          <a:fontRef idx="minor">
            <a:schemeClr val="tx1"/>
          </a:fontRef>
        </p:style>
      </p:cxnSp>
      <p:cxnSp>
        <p:nvCxnSpPr>
          <p:cNvPr id="29" name="直接连接符 59"/>
          <p:cNvCxnSpPr/>
          <p:nvPr/>
        </p:nvCxnSpPr>
        <p:spPr>
          <a:xfrm>
            <a:off x="2700414" y="6412410"/>
            <a:ext cx="3598208" cy="0"/>
          </a:xfrm>
          <a:prstGeom prst="line">
            <a:avLst/>
          </a:prstGeom>
          <a:ln>
            <a:solidFill>
              <a:srgbClr val="FF5E02"/>
            </a:solidFill>
          </a:ln>
        </p:spPr>
        <p:style>
          <a:lnRef idx="1">
            <a:schemeClr val="accent1"/>
          </a:lnRef>
          <a:fillRef idx="0">
            <a:schemeClr val="accent1"/>
          </a:fillRef>
          <a:effectRef idx="0">
            <a:schemeClr val="accent1"/>
          </a:effectRef>
          <a:fontRef idx="minor">
            <a:schemeClr val="tx1"/>
          </a:fontRef>
        </p:style>
      </p:cxnSp>
      <p:grpSp>
        <p:nvGrpSpPr>
          <p:cNvPr id="32" name="组合 15"/>
          <p:cNvGrpSpPr>
            <a:grpSpLocks/>
          </p:cNvGrpSpPr>
          <p:nvPr/>
        </p:nvGrpSpPr>
        <p:grpSpPr bwMode="auto">
          <a:xfrm>
            <a:off x="318062" y="276603"/>
            <a:ext cx="2036082" cy="606283"/>
            <a:chOff x="4536508" y="1899586"/>
            <a:chExt cx="1567396" cy="623301"/>
          </a:xfrm>
          <a:solidFill>
            <a:srgbClr val="800000"/>
          </a:solidFill>
        </p:grpSpPr>
        <p:sp>
          <p:nvSpPr>
            <p:cNvPr id="33" name="圆角矩形 32"/>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34"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用户需求</a:t>
              </a:r>
              <a:endParaRPr lang="en-US" altLang="zh-CN" sz="1800" dirty="0">
                <a:solidFill>
                  <a:srgbClr val="FFFFFF"/>
                </a:solidFill>
                <a:latin typeface="微软雅黑"/>
                <a:ea typeface="微软雅黑"/>
                <a:cs typeface="微软雅黑"/>
              </a:endParaRPr>
            </a:p>
          </p:txBody>
        </p:sp>
      </p:grpSp>
      <p:sp>
        <p:nvSpPr>
          <p:cNvPr id="35" name="椭圆 34"/>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2</a:t>
            </a:r>
            <a:endParaRPr lang="zh-CN" altLang="en-US" b="1" dirty="0">
              <a:solidFill>
                <a:schemeClr val="tx1"/>
              </a:solidFill>
              <a:latin typeface="微软雅黑"/>
              <a:ea typeface="微软雅黑"/>
              <a:cs typeface="微软雅黑"/>
            </a:endParaRPr>
          </a:p>
        </p:txBody>
      </p:sp>
      <p:cxnSp>
        <p:nvCxnSpPr>
          <p:cNvPr id="37" name="直线连接符 36"/>
          <p:cNvCxnSpPr/>
          <p:nvPr/>
        </p:nvCxnSpPr>
        <p:spPr>
          <a:xfrm>
            <a:off x="340755" y="4465089"/>
            <a:ext cx="8339242" cy="0"/>
          </a:xfrm>
          <a:prstGeom prst="line">
            <a:avLst/>
          </a:prstGeom>
          <a:ln>
            <a:solidFill>
              <a:srgbClr val="FF5E02"/>
            </a:solidFill>
          </a:ln>
        </p:spPr>
        <p:style>
          <a:lnRef idx="2">
            <a:schemeClr val="accent1"/>
          </a:lnRef>
          <a:fillRef idx="0">
            <a:schemeClr val="accent1"/>
          </a:fillRef>
          <a:effectRef idx="1">
            <a:schemeClr val="accent1"/>
          </a:effectRef>
          <a:fontRef idx="minor">
            <a:schemeClr val="tx1"/>
          </a:fontRef>
        </p:style>
      </p:cxnSp>
      <p:sp>
        <p:nvSpPr>
          <p:cNvPr id="38" name="TextBox 4"/>
          <p:cNvSpPr txBox="1"/>
          <p:nvPr/>
        </p:nvSpPr>
        <p:spPr>
          <a:xfrm>
            <a:off x="1654307" y="4696454"/>
            <a:ext cx="5724644" cy="646331"/>
          </a:xfrm>
          <a:prstGeom prst="rect">
            <a:avLst/>
          </a:prstGeom>
          <a:noFill/>
        </p:spPr>
        <p:txBody>
          <a:bodyPr wrap="none" rtlCol="0">
            <a:spAutoFit/>
          </a:bodyPr>
          <a:lstStyle/>
          <a:p>
            <a:r>
              <a:rPr lang="zh-CN" altLang="en-US" sz="3600" b="1" dirty="0" smtClean="0">
                <a:effectLst>
                  <a:outerShdw blurRad="38100" dist="38100" dir="2700000" algn="tl">
                    <a:srgbClr val="000000">
                      <a:alpha val="43137"/>
                    </a:srgbClr>
                  </a:outerShdw>
                </a:effectLst>
                <a:latin typeface="微软雅黑" pitchFamily="34" charset="-122"/>
                <a:ea typeface="微软雅黑" pitchFamily="34" charset="-122"/>
              </a:rPr>
              <a:t>可提供以上需求的权威机构</a:t>
            </a:r>
            <a:endParaRPr lang="zh-CN" altLang="en-US" sz="3600" b="1" dirty="0">
              <a:effectLst>
                <a:outerShdw blurRad="38100" dist="38100" dir="2700000" algn="tl">
                  <a:srgbClr val="000000">
                    <a:alpha val="43137"/>
                  </a:srgbClr>
                </a:outerShdw>
              </a:effectLst>
              <a:latin typeface="微软雅黑" pitchFamily="34" charset="-122"/>
              <a:ea typeface="微软雅黑" pitchFamily="34" charset="-122"/>
            </a:endParaRPr>
          </a:p>
        </p:txBody>
      </p:sp>
      <p:cxnSp>
        <p:nvCxnSpPr>
          <p:cNvPr id="40" name="直接连接符 17"/>
          <p:cNvCxnSpPr/>
          <p:nvPr/>
        </p:nvCxnSpPr>
        <p:spPr>
          <a:xfrm>
            <a:off x="5793560" y="4155290"/>
            <a:ext cx="16810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等腰三角形 40"/>
          <p:cNvSpPr/>
          <p:nvPr/>
        </p:nvSpPr>
        <p:spPr>
          <a:xfrm>
            <a:off x="5827483" y="3645343"/>
            <a:ext cx="425862" cy="43373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rgbClr val="FFFFFF"/>
              </a:solidFill>
            </a:endParaRPr>
          </a:p>
        </p:txBody>
      </p:sp>
      <p:sp>
        <p:nvSpPr>
          <p:cNvPr id="42" name="文本框 41"/>
          <p:cNvSpPr txBox="1"/>
          <p:nvPr/>
        </p:nvSpPr>
        <p:spPr>
          <a:xfrm>
            <a:off x="5410563" y="4155290"/>
            <a:ext cx="2646878" cy="276999"/>
          </a:xfrm>
          <a:prstGeom prst="rect">
            <a:avLst/>
          </a:prstGeom>
          <a:noFill/>
        </p:spPr>
        <p:txBody>
          <a:bodyPr wrap="none" rtlCol="0">
            <a:spAutoFit/>
          </a:bodyPr>
          <a:lstStyle/>
          <a:p>
            <a:r>
              <a:rPr kumimoji="1" lang="zh-CN" altLang="en-US" sz="1200" dirty="0" smtClean="0">
                <a:latin typeface="微软雅黑"/>
                <a:ea typeface="微软雅黑"/>
                <a:cs typeface="微软雅黑"/>
              </a:rPr>
              <a:t>获取积分获得“摄影家”的称号认证</a:t>
            </a:r>
            <a:endParaRPr kumimoji="1" lang="zh-CN" altLang="en-US" sz="1200" dirty="0">
              <a:latin typeface="微软雅黑"/>
              <a:ea typeface="微软雅黑"/>
              <a:cs typeface="微软雅黑"/>
            </a:endParaRPr>
          </a:p>
        </p:txBody>
      </p:sp>
      <p:sp>
        <p:nvSpPr>
          <p:cNvPr id="43" name="TextBox 31"/>
          <p:cNvSpPr txBox="1"/>
          <p:nvPr/>
        </p:nvSpPr>
        <p:spPr>
          <a:xfrm>
            <a:off x="6257924" y="3525996"/>
            <a:ext cx="1223412" cy="707886"/>
          </a:xfrm>
          <a:prstGeom prst="rect">
            <a:avLst/>
          </a:prstGeom>
          <a:noFill/>
        </p:spPr>
        <p:txBody>
          <a:bodyPr wrap="none" rtlCol="0">
            <a:spAutoFit/>
          </a:bodyPr>
          <a:lstStyle/>
          <a:p>
            <a:r>
              <a:rPr lang="zh-CN" altLang="en-US" sz="4000" b="1" dirty="0" smtClean="0">
                <a:solidFill>
                  <a:srgbClr val="FF0000"/>
                </a:solidFill>
                <a:latin typeface="微软雅黑" pitchFamily="34" charset="-122"/>
                <a:ea typeface="微软雅黑" pitchFamily="34" charset="-122"/>
              </a:rPr>
              <a:t>积分</a:t>
            </a:r>
            <a:endParaRPr lang="zh-CN" altLang="en-US" sz="4000" b="1" dirty="0">
              <a:solidFill>
                <a:srgbClr val="FF0000"/>
              </a:solidFill>
              <a:latin typeface="微软雅黑" pitchFamily="34" charset="-122"/>
              <a:ea typeface="微软雅黑" pitchFamily="34" charset="-122"/>
            </a:endParaRPr>
          </a:p>
        </p:txBody>
      </p:sp>
      <p:sp>
        <p:nvSpPr>
          <p:cNvPr id="44" name="等腰三角形 43"/>
          <p:cNvSpPr/>
          <p:nvPr/>
        </p:nvSpPr>
        <p:spPr>
          <a:xfrm rot="10800000">
            <a:off x="4259783" y="5329211"/>
            <a:ext cx="425862" cy="433736"/>
          </a:xfrm>
          <a:prstGeom prst="triangle">
            <a:avLst/>
          </a:prstGeom>
          <a:solidFill>
            <a:srgbClr val="FF5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rgbClr val="FFFFFF"/>
              </a:solidFill>
            </a:endParaRPr>
          </a:p>
        </p:txBody>
      </p:sp>
    </p:spTree>
    <p:extLst>
      <p:ext uri="{BB962C8B-B14F-4D97-AF65-F5344CB8AC3E}">
        <p14:creationId xmlns:p14="http://schemas.microsoft.com/office/powerpoint/2010/main" val="26396637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等腰三角形 5"/>
          <p:cNvSpPr/>
          <p:nvPr/>
        </p:nvSpPr>
        <p:spPr>
          <a:xfrm rot="5400000" flipH="1" flipV="1">
            <a:off x="3098853" y="816173"/>
            <a:ext cx="6858000" cy="5225651"/>
          </a:xfrm>
          <a:custGeom>
            <a:avLst/>
            <a:gdLst>
              <a:gd name="connsiteX0" fmla="*/ 0 w 6858001"/>
              <a:gd name="connsiteY0" fmla="*/ 7315202 h 7315202"/>
              <a:gd name="connsiteX1" fmla="*/ 3429001 w 6858001"/>
              <a:gd name="connsiteY1" fmla="*/ 0 h 7315202"/>
              <a:gd name="connsiteX2" fmla="*/ 6858001 w 6858001"/>
              <a:gd name="connsiteY2" fmla="*/ 7315202 h 7315202"/>
              <a:gd name="connsiteX3" fmla="*/ 0 w 6858001"/>
              <a:gd name="connsiteY3" fmla="*/ 7315202 h 7315202"/>
              <a:gd name="connsiteX0" fmla="*/ 0 w 6858001"/>
              <a:gd name="connsiteY0" fmla="*/ 6986586 h 6986586"/>
              <a:gd name="connsiteX1" fmla="*/ 3600448 w 6858001"/>
              <a:gd name="connsiteY1" fmla="*/ 0 h 6986586"/>
              <a:gd name="connsiteX2" fmla="*/ 6858001 w 6858001"/>
              <a:gd name="connsiteY2" fmla="*/ 6986586 h 6986586"/>
              <a:gd name="connsiteX3" fmla="*/ 0 w 6858001"/>
              <a:gd name="connsiteY3" fmla="*/ 6986586 h 6986586"/>
              <a:gd name="connsiteX0" fmla="*/ 0 w 6858001"/>
              <a:gd name="connsiteY0" fmla="*/ 6967535 h 6967535"/>
              <a:gd name="connsiteX1" fmla="*/ 3657595 w 6858001"/>
              <a:gd name="connsiteY1" fmla="*/ 0 h 6967535"/>
              <a:gd name="connsiteX2" fmla="*/ 6858001 w 6858001"/>
              <a:gd name="connsiteY2" fmla="*/ 6967535 h 6967535"/>
              <a:gd name="connsiteX3" fmla="*/ 0 w 6858001"/>
              <a:gd name="connsiteY3" fmla="*/ 6967535 h 6967535"/>
            </a:gdLst>
            <a:ahLst/>
            <a:cxnLst>
              <a:cxn ang="0">
                <a:pos x="connsiteX0" y="connsiteY0"/>
              </a:cxn>
              <a:cxn ang="0">
                <a:pos x="connsiteX1" y="connsiteY1"/>
              </a:cxn>
              <a:cxn ang="0">
                <a:pos x="connsiteX2" y="connsiteY2"/>
              </a:cxn>
              <a:cxn ang="0">
                <a:pos x="connsiteX3" y="connsiteY3"/>
              </a:cxn>
            </a:cxnLst>
            <a:rect l="l" t="t" r="r" b="b"/>
            <a:pathLst>
              <a:path w="6858001" h="6967535">
                <a:moveTo>
                  <a:pt x="0" y="6967535"/>
                </a:moveTo>
                <a:lnTo>
                  <a:pt x="3657595" y="0"/>
                </a:lnTo>
                <a:lnTo>
                  <a:pt x="6858001" y="6967535"/>
                </a:lnTo>
                <a:lnTo>
                  <a:pt x="0" y="696753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7798" r="59589" b="5816"/>
          <a:stretch/>
        </p:blipFill>
        <p:spPr>
          <a:xfrm>
            <a:off x="6719071" y="2188268"/>
            <a:ext cx="2161770" cy="2628958"/>
          </a:xfrm>
          <a:prstGeom prst="rect">
            <a:avLst/>
          </a:prstGeom>
        </p:spPr>
      </p:pic>
      <p:sp>
        <p:nvSpPr>
          <p:cNvPr id="9" name="矩形 8"/>
          <p:cNvSpPr/>
          <p:nvPr/>
        </p:nvSpPr>
        <p:spPr>
          <a:xfrm>
            <a:off x="347041" y="4468125"/>
            <a:ext cx="5389809" cy="1477328"/>
          </a:xfrm>
          <a:prstGeom prst="rect">
            <a:avLst/>
          </a:prstGeom>
        </p:spPr>
        <p:txBody>
          <a:bodyPr wrap="square">
            <a:spAutoFit/>
          </a:bodyPr>
          <a:lstStyle/>
          <a:p>
            <a:pPr marL="285750" indent="-285750">
              <a:buFont typeface="Arial"/>
              <a:buChar char="•"/>
            </a:pPr>
            <a:r>
              <a:rPr lang="zh-CN" altLang="en-US" sz="1800" b="1" dirty="0" smtClean="0">
                <a:solidFill>
                  <a:srgbClr val="FFFFFF"/>
                </a:solidFill>
                <a:latin typeface="微软雅黑" panose="020B0503020204020204" pitchFamily="34" charset="-122"/>
                <a:ea typeface="微软雅黑" panose="020B0503020204020204" pitchFamily="34" charset="-122"/>
              </a:rPr>
              <a:t>构建专属于摄影爱好者的圈子</a:t>
            </a:r>
            <a:r>
              <a:rPr lang="zh-CN" altLang="zh-CN" sz="1800" b="1" dirty="0" smtClean="0">
                <a:solidFill>
                  <a:srgbClr val="FFFFFF"/>
                </a:solidFill>
                <a:latin typeface="微软雅黑" panose="020B0503020204020204" pitchFamily="34" charset="-122"/>
                <a:ea typeface="微软雅黑" panose="020B0503020204020204" pitchFamily="34" charset="-122"/>
              </a:rPr>
              <a:t>，</a:t>
            </a:r>
            <a:r>
              <a:rPr lang="zh-CN" altLang="en-US" sz="1800" b="1" dirty="0" smtClean="0">
                <a:solidFill>
                  <a:srgbClr val="FFFFFF"/>
                </a:solidFill>
                <a:latin typeface="微软雅黑" panose="020B0503020204020204" pitchFamily="34" charset="-122"/>
                <a:ea typeface="微软雅黑" panose="020B0503020204020204" pitchFamily="34" charset="-122"/>
              </a:rPr>
              <a:t>集中碎片化分布在各处的摄影爱好者</a:t>
            </a:r>
            <a:endParaRPr lang="en-US" altLang="zh-CN" sz="1800" b="1" dirty="0" smtClean="0">
              <a:solidFill>
                <a:srgbClr val="FFFFFF"/>
              </a:solidFill>
              <a:latin typeface="微软雅黑" panose="020B0503020204020204" pitchFamily="34" charset="-122"/>
              <a:ea typeface="微软雅黑" panose="020B0503020204020204" pitchFamily="34" charset="-122"/>
            </a:endParaRPr>
          </a:p>
          <a:p>
            <a:endParaRPr lang="en-US" altLang="zh-CN" sz="1800" b="1" dirty="0" smtClean="0">
              <a:solidFill>
                <a:srgbClr val="FFFFFF"/>
              </a:solidFill>
              <a:latin typeface="微软雅黑" panose="020B0503020204020204" pitchFamily="34" charset="-122"/>
              <a:ea typeface="微软雅黑" panose="020B0503020204020204" pitchFamily="34" charset="-122"/>
            </a:endParaRPr>
          </a:p>
          <a:p>
            <a:pPr marL="285750" indent="-285750">
              <a:buFont typeface="Arial"/>
              <a:buChar char="•"/>
            </a:pPr>
            <a:r>
              <a:rPr lang="zh-CN" altLang="en-US" sz="1800" b="1" dirty="0" smtClean="0">
                <a:solidFill>
                  <a:srgbClr val="FFFFFF"/>
                </a:solidFill>
                <a:latin typeface="微软雅黑" panose="020B0503020204020204" pitchFamily="34" charset="-122"/>
                <a:ea typeface="微软雅黑" panose="020B0503020204020204" pitchFamily="34" charset="-122"/>
              </a:rPr>
              <a:t>充当摄影爱好者和摄影家协会之间的桥梁，最大化摄影家协会的影响力和功能</a:t>
            </a:r>
            <a:endParaRPr lang="zh-CN" altLang="en-US" sz="1800" b="1" dirty="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96876" y="1149237"/>
            <a:ext cx="5026932" cy="892552"/>
          </a:xfrm>
          <a:prstGeom prst="rect">
            <a:avLst/>
          </a:prstGeom>
          <a:noFill/>
        </p:spPr>
        <p:txBody>
          <a:bodyPr wrap="square" rtlCol="0">
            <a:spAutoFit/>
          </a:bodyPr>
          <a:lstStyle/>
          <a:p>
            <a:pPr algn="ctr"/>
            <a:r>
              <a:rPr kumimoji="1" lang="zh-CN" altLang="en-US" sz="2600" dirty="0" smtClean="0">
                <a:latin typeface="微软雅黑"/>
                <a:ea typeface="微软雅黑"/>
                <a:cs typeface="微软雅黑"/>
              </a:rPr>
              <a:t>一个摄影交流体验的全平台</a:t>
            </a:r>
            <a:endParaRPr kumimoji="1" lang="en-US" altLang="zh-CN" sz="2600" dirty="0" smtClean="0">
              <a:latin typeface="微软雅黑"/>
              <a:ea typeface="微软雅黑"/>
              <a:cs typeface="微软雅黑"/>
            </a:endParaRPr>
          </a:p>
          <a:p>
            <a:pPr algn="ctr"/>
            <a:r>
              <a:rPr kumimoji="1" lang="zh-CN" altLang="en-US" sz="2600" dirty="0" smtClean="0">
                <a:latin typeface="微软雅黑"/>
                <a:ea typeface="微软雅黑"/>
                <a:cs typeface="微软雅黑"/>
              </a:rPr>
              <a:t>一个聚焦摄影的电商平台</a:t>
            </a:r>
            <a:endParaRPr kumimoji="1" lang="zh-CN" altLang="en-US" sz="2600" dirty="0">
              <a:latin typeface="微软雅黑"/>
              <a:ea typeface="微软雅黑"/>
              <a:cs typeface="微软雅黑"/>
            </a:endParaRPr>
          </a:p>
        </p:txBody>
      </p:sp>
      <p:grpSp>
        <p:nvGrpSpPr>
          <p:cNvPr id="14" name="组合 15"/>
          <p:cNvGrpSpPr>
            <a:grpSpLocks/>
          </p:cNvGrpSpPr>
          <p:nvPr/>
        </p:nvGrpSpPr>
        <p:grpSpPr bwMode="auto">
          <a:xfrm>
            <a:off x="318062" y="276603"/>
            <a:ext cx="2036082" cy="606283"/>
            <a:chOff x="4536508" y="1899586"/>
            <a:chExt cx="1567396" cy="623301"/>
          </a:xfrm>
          <a:solidFill>
            <a:srgbClr val="800000"/>
          </a:solidFill>
        </p:grpSpPr>
        <p:sp>
          <p:nvSpPr>
            <p:cNvPr id="15" name="圆角矩形 14"/>
            <p:cNvSpPr/>
            <p:nvPr/>
          </p:nvSpPr>
          <p:spPr>
            <a:xfrm>
              <a:off x="4536508" y="1899586"/>
              <a:ext cx="1567396" cy="623301"/>
            </a:xfrm>
            <a:prstGeom prst="roundRect">
              <a:avLst>
                <a:gd name="adj" fmla="val 10000"/>
              </a:avLst>
            </a:prstGeom>
            <a:grp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16" name="圆角矩形 12"/>
            <p:cNvSpPr/>
            <p:nvPr/>
          </p:nvSpPr>
          <p:spPr>
            <a:xfrm>
              <a:off x="4553977" y="1918618"/>
              <a:ext cx="1532458" cy="585237"/>
            </a:xfrm>
            <a:prstGeom prst="rect">
              <a:avLst/>
            </a:prstGeom>
            <a:solidFill>
              <a:srgbClr val="FF5E02"/>
            </a:solidFill>
          </p:spPr>
          <p:style>
            <a:lnRef idx="0">
              <a:scrgbClr r="0" g="0" b="0"/>
            </a:lnRef>
            <a:fillRef idx="0">
              <a:scrgbClr r="0" g="0" b="0"/>
            </a:fillRef>
            <a:effectRef idx="0">
              <a:scrgbClr r="0" g="0" b="0"/>
            </a:effectRef>
            <a:fontRef idx="minor">
              <a:schemeClr val="lt1"/>
            </a:fontRef>
          </p:style>
          <p:txBody>
            <a:bodyPr lIns="26670" tIns="17780" rIns="26670" bIns="17780" spcCol="1270" anchor="ctr"/>
            <a:lstStyle/>
            <a:p>
              <a:pPr algn="ctr" defTabSz="622300" fontAlgn="auto">
                <a:lnSpc>
                  <a:spcPct val="90000"/>
                </a:lnSpc>
                <a:spcAft>
                  <a:spcPct val="35000"/>
                </a:spcAft>
                <a:defRPr/>
              </a:pPr>
              <a:r>
                <a:rPr lang="zh-CN" altLang="en-US" dirty="0" smtClean="0">
                  <a:solidFill>
                    <a:srgbClr val="FFFFFF"/>
                  </a:solidFill>
                  <a:latin typeface="微软雅黑"/>
                  <a:ea typeface="微软雅黑"/>
                  <a:cs typeface="微软雅黑"/>
                </a:rPr>
                <a:t>项目定位</a:t>
              </a:r>
              <a:endParaRPr lang="en-US" altLang="zh-CN" sz="1800" dirty="0">
                <a:solidFill>
                  <a:srgbClr val="FFFFFF"/>
                </a:solidFill>
                <a:latin typeface="微软雅黑"/>
                <a:ea typeface="微软雅黑"/>
                <a:cs typeface="微软雅黑"/>
              </a:endParaRPr>
            </a:p>
          </p:txBody>
        </p:sp>
      </p:grpSp>
      <p:sp>
        <p:nvSpPr>
          <p:cNvPr id="17" name="椭圆 16"/>
          <p:cNvSpPr/>
          <p:nvPr/>
        </p:nvSpPr>
        <p:spPr>
          <a:xfrm>
            <a:off x="89279" y="371958"/>
            <a:ext cx="450980" cy="453098"/>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zh-CN" b="1" dirty="0">
                <a:solidFill>
                  <a:schemeClr val="tx1"/>
                </a:solidFill>
                <a:latin typeface="微软雅黑"/>
                <a:ea typeface="微软雅黑"/>
                <a:cs typeface="微软雅黑"/>
              </a:rPr>
              <a:t>3</a:t>
            </a:r>
            <a:endParaRPr lang="zh-CN" altLang="en-US" b="1" dirty="0">
              <a:solidFill>
                <a:schemeClr val="tx1"/>
              </a:solidFill>
              <a:latin typeface="微软雅黑"/>
              <a:ea typeface="微软雅黑"/>
              <a:cs typeface="微软雅黑"/>
            </a:endParaRPr>
          </a:p>
        </p:txBody>
      </p:sp>
      <p:pic>
        <p:nvPicPr>
          <p:cNvPr id="2" name="图片 1" descr="摄影圈.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657" y="2135889"/>
            <a:ext cx="2183625" cy="2183625"/>
          </a:xfrm>
          <a:prstGeom prst="rect">
            <a:avLst/>
          </a:prstGeom>
        </p:spPr>
      </p:pic>
    </p:spTree>
    <p:extLst>
      <p:ext uri="{BB962C8B-B14F-4D97-AF65-F5344CB8AC3E}">
        <p14:creationId xmlns:p14="http://schemas.microsoft.com/office/powerpoint/2010/main" val="428103454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58827" y="1073239"/>
            <a:ext cx="4781297" cy="4662987"/>
          </a:xfrm>
          <a:prstGeom prst="ellips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5400" dirty="0">
              <a:latin typeface="微软雅黑"/>
              <a:ea typeface="微软雅黑"/>
              <a:cs typeface="微软雅黑"/>
            </a:endParaRPr>
          </a:p>
        </p:txBody>
      </p:sp>
      <p:sp>
        <p:nvSpPr>
          <p:cNvPr id="7" name="椭圆 6"/>
          <p:cNvSpPr/>
          <p:nvPr/>
        </p:nvSpPr>
        <p:spPr>
          <a:xfrm>
            <a:off x="3655344" y="1073239"/>
            <a:ext cx="4781297" cy="4662987"/>
          </a:xfrm>
          <a:prstGeom prst="ellipse">
            <a:avLst/>
          </a:prstGeom>
          <a:solidFill>
            <a:srgbClr val="FF5E02">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760"/>
          </a:p>
        </p:txBody>
      </p:sp>
      <p:sp>
        <p:nvSpPr>
          <p:cNvPr id="8" name="文本框 7"/>
          <p:cNvSpPr txBox="1"/>
          <p:nvPr/>
        </p:nvSpPr>
        <p:spPr>
          <a:xfrm>
            <a:off x="1395497" y="2958832"/>
            <a:ext cx="1107996" cy="646331"/>
          </a:xfrm>
          <a:prstGeom prst="rect">
            <a:avLst/>
          </a:prstGeom>
          <a:noFill/>
        </p:spPr>
        <p:txBody>
          <a:bodyPr wrap="none" rtlCol="0">
            <a:spAutoFit/>
          </a:bodyPr>
          <a:lstStyle/>
          <a:p>
            <a:r>
              <a:rPr kumimoji="1" lang="zh-CN" altLang="en-US" sz="3600" dirty="0" smtClean="0">
                <a:latin typeface="微软雅黑"/>
                <a:ea typeface="微软雅黑"/>
                <a:cs typeface="微软雅黑"/>
              </a:rPr>
              <a:t>网站</a:t>
            </a:r>
            <a:endParaRPr kumimoji="1" lang="zh-CN" altLang="en-US" sz="3600" dirty="0">
              <a:latin typeface="微软雅黑"/>
              <a:ea typeface="微软雅黑"/>
              <a:cs typeface="微软雅黑"/>
            </a:endParaRPr>
          </a:p>
        </p:txBody>
      </p:sp>
      <p:sp>
        <p:nvSpPr>
          <p:cNvPr id="9" name="文本框 8"/>
          <p:cNvSpPr txBox="1"/>
          <p:nvPr/>
        </p:nvSpPr>
        <p:spPr>
          <a:xfrm>
            <a:off x="6615468" y="3040322"/>
            <a:ext cx="1074408" cy="646331"/>
          </a:xfrm>
          <a:prstGeom prst="rect">
            <a:avLst/>
          </a:prstGeom>
          <a:noFill/>
        </p:spPr>
        <p:txBody>
          <a:bodyPr wrap="none" rtlCol="0">
            <a:spAutoFit/>
          </a:bodyPr>
          <a:lstStyle/>
          <a:p>
            <a:r>
              <a:rPr kumimoji="1" lang="en-US" altLang="zh-CN" sz="3600" dirty="0" smtClean="0">
                <a:latin typeface="微软雅黑"/>
                <a:ea typeface="微软雅黑"/>
                <a:cs typeface="微软雅黑"/>
              </a:rPr>
              <a:t>APP</a:t>
            </a:r>
            <a:endParaRPr kumimoji="1" lang="zh-CN" altLang="en-US" sz="3600" dirty="0">
              <a:latin typeface="微软雅黑"/>
              <a:ea typeface="微软雅黑"/>
              <a:cs typeface="微软雅黑"/>
            </a:endParaRPr>
          </a:p>
        </p:txBody>
      </p:sp>
      <p:pic>
        <p:nvPicPr>
          <p:cNvPr id="10" name="图片 9" descr="摄影圈.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5344" y="2404775"/>
            <a:ext cx="1844881" cy="1844881"/>
          </a:xfrm>
          <a:prstGeom prst="rect">
            <a:avLst/>
          </a:prstGeom>
        </p:spPr>
      </p:pic>
    </p:spTree>
    <p:extLst>
      <p:ext uri="{BB962C8B-B14F-4D97-AF65-F5344CB8AC3E}">
        <p14:creationId xmlns:p14="http://schemas.microsoft.com/office/powerpoint/2010/main" val="21603789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233074"/>
            <a:ext cx="9144000" cy="1800421"/>
          </a:xfrm>
          <a:prstGeom prst="rect">
            <a:avLst/>
          </a:prstGeom>
          <a:solidFill>
            <a:srgbClr val="FF5E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3600" dirty="0" smtClean="0">
              <a:latin typeface="微软雅黑"/>
              <a:ea typeface="微软雅黑"/>
              <a:cs typeface="微软雅黑"/>
            </a:endParaRPr>
          </a:p>
          <a:p>
            <a:pPr algn="ctr"/>
            <a:endParaRPr kumimoji="1" lang="en-US" altLang="zh-CN" sz="3600" dirty="0">
              <a:latin typeface="微软雅黑"/>
              <a:ea typeface="微软雅黑"/>
              <a:cs typeface="微软雅黑"/>
            </a:endParaRPr>
          </a:p>
          <a:p>
            <a:pPr algn="ctr"/>
            <a:r>
              <a:rPr kumimoji="1" lang="en-US" altLang="zh-CN" sz="3200" dirty="0" smtClean="0">
                <a:latin typeface="微软雅黑"/>
                <a:ea typeface="微软雅黑"/>
                <a:cs typeface="微软雅黑"/>
              </a:rPr>
              <a:t>                  </a:t>
            </a:r>
            <a:r>
              <a:rPr kumimoji="1" lang="zh-CN" altLang="en-US" sz="3200" dirty="0" smtClean="0">
                <a:latin typeface="微软雅黑"/>
                <a:ea typeface="微软雅黑"/>
                <a:cs typeface="微软雅黑"/>
              </a:rPr>
              <a:t>网站</a:t>
            </a:r>
            <a:endParaRPr kumimoji="1" lang="zh-CN" altLang="en-US" sz="3200" dirty="0">
              <a:latin typeface="微软雅黑"/>
              <a:ea typeface="微软雅黑"/>
              <a:cs typeface="微软雅黑"/>
            </a:endParaRPr>
          </a:p>
        </p:txBody>
      </p:sp>
      <p:sp>
        <p:nvSpPr>
          <p:cNvPr id="5" name="文本框 4"/>
          <p:cNvSpPr txBox="1"/>
          <p:nvPr/>
        </p:nvSpPr>
        <p:spPr>
          <a:xfrm>
            <a:off x="1574765" y="4045200"/>
            <a:ext cx="6038256" cy="1107996"/>
          </a:xfrm>
          <a:prstGeom prst="rect">
            <a:avLst/>
          </a:prstGeom>
          <a:noFill/>
          <a:effectLst>
            <a:outerShdw blurRad="50800" dist="38100" dir="2700000" algn="tl" rotWithShape="0">
              <a:srgbClr val="000000">
                <a:alpha val="43000"/>
              </a:srgbClr>
            </a:outerShdw>
          </a:effectLst>
        </p:spPr>
        <p:txBody>
          <a:bodyPr wrap="none" rtlCol="0">
            <a:spAutoFit/>
          </a:bodyPr>
          <a:lstStyle/>
          <a:p>
            <a:r>
              <a:rPr kumimoji="1" lang="en-US" altLang="zh-CN" sz="6600" dirty="0" err="1" smtClean="0">
                <a:solidFill>
                  <a:srgbClr val="FFFFFF"/>
                </a:solidFill>
                <a:latin typeface="Arial Hebrew"/>
                <a:cs typeface="Arial Hebrew"/>
              </a:rPr>
              <a:t>www.Chinasyq.cn</a:t>
            </a:r>
            <a:endParaRPr kumimoji="1" lang="zh-CN" altLang="en-US" sz="6600" dirty="0">
              <a:solidFill>
                <a:srgbClr val="FFFFFF"/>
              </a:solidFill>
              <a:latin typeface="Arial Hebrew"/>
              <a:cs typeface="Arial Hebrew"/>
            </a:endParaRPr>
          </a:p>
        </p:txBody>
      </p:sp>
      <p:pic>
        <p:nvPicPr>
          <p:cNvPr id="6" name="图片 5" descr="摄影圈.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689" y="1554768"/>
            <a:ext cx="2748928" cy="2748928"/>
          </a:xfrm>
          <a:prstGeom prst="rect">
            <a:avLst/>
          </a:prstGeom>
        </p:spPr>
      </p:pic>
    </p:spTree>
    <p:extLst>
      <p:ext uri="{BB962C8B-B14F-4D97-AF65-F5344CB8AC3E}">
        <p14:creationId xmlns:p14="http://schemas.microsoft.com/office/powerpoint/2010/main" val="28035588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Administrator\Desktop\全新\sy_54615863463.jpg"/>
          <p:cNvPicPr>
            <a:picLocks noChangeAspect="1" noChangeArrowheads="1"/>
          </p:cNvPicPr>
          <p:nvPr/>
        </p:nvPicPr>
        <p:blipFill rotWithShape="1">
          <a:blip r:embed="rId2">
            <a:extLst>
              <a:ext uri="{28A0092B-C50C-407E-A947-70E740481C1C}">
                <a14:useLocalDpi xmlns:a14="http://schemas.microsoft.com/office/drawing/2010/main" val="0"/>
              </a:ext>
            </a:extLst>
          </a:blip>
          <a:srcRect t="23631" b="20470"/>
          <a:stretch/>
        </p:blipFill>
        <p:spPr bwMode="auto">
          <a:xfrm>
            <a:off x="1" y="843666"/>
            <a:ext cx="9144000" cy="520213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1149" y="1120209"/>
            <a:ext cx="2948118" cy="646331"/>
          </a:xfrm>
          <a:prstGeom prst="rect">
            <a:avLst/>
          </a:prstGeom>
          <a:noFill/>
        </p:spPr>
        <p:txBody>
          <a:bodyPr wrap="none" rtlCol="0">
            <a:spAutoFit/>
          </a:bodyPr>
          <a:lstStyle/>
          <a:p>
            <a:r>
              <a:rPr lang="zh-CN" altLang="en-US" sz="36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网站核心功能</a:t>
            </a:r>
            <a:endPar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3644448" y="3647666"/>
            <a:ext cx="710451" cy="400110"/>
          </a:xfrm>
          <a:prstGeom prst="rect">
            <a:avLst/>
          </a:prstGeom>
          <a:noFill/>
        </p:spPr>
        <p:txBody>
          <a:bodyPr wrap="none" rtlCol="0">
            <a:spAutoFit/>
          </a:bodyPr>
          <a:lstStyle/>
          <a:p>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桥梁</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2910818" y="4047776"/>
            <a:ext cx="2211713" cy="692497"/>
          </a:xfrm>
          <a:prstGeom prst="rect">
            <a:avLst/>
          </a:prstGeom>
          <a:noFill/>
        </p:spPr>
        <p:txBody>
          <a:bodyPr wrap="square" rtlCol="0">
            <a:spAutoFit/>
          </a:bodyPr>
          <a:lstStyle/>
          <a:p>
            <a:r>
              <a:rPr lang="zh-CN" altLang="en-US" sz="1300" dirty="0" smtClean="0">
                <a:latin typeface="微软雅黑" panose="020B0503020204020204" pitchFamily="34" charset="-122"/>
                <a:ea typeface="微软雅黑" panose="020B0503020204020204" pitchFamily="34" charset="-122"/>
              </a:rPr>
              <a:t>通过网站上线及江西省在线影展的举办，确定和江西省摄影家协会的战略合作关系</a:t>
            </a:r>
            <a:endParaRPr lang="zh-CN" altLang="en-US" sz="13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523401" y="1314054"/>
            <a:ext cx="710451" cy="400110"/>
          </a:xfrm>
          <a:prstGeom prst="rect">
            <a:avLst/>
          </a:prstGeom>
          <a:noFill/>
        </p:spPr>
        <p:txBody>
          <a:bodyPr wrap="none" rtlCol="0">
            <a:spAutoFit/>
          </a:bodyPr>
          <a:lstStyle/>
          <a:p>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赛事</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5059583" y="1766540"/>
            <a:ext cx="1768391" cy="892552"/>
          </a:xfrm>
          <a:prstGeom prst="rect">
            <a:avLst/>
          </a:prstGeom>
          <a:noFill/>
        </p:spPr>
        <p:txBody>
          <a:bodyPr wrap="square" rtlCol="0">
            <a:spAutoFit/>
          </a:bodyPr>
          <a:lstStyle/>
          <a:p>
            <a:r>
              <a:rPr lang="zh-CN" altLang="en-US" sz="1300" dirty="0" smtClean="0">
                <a:latin typeface="微软雅黑" panose="020B0503020204020204" pitchFamily="34" charset="-122"/>
                <a:ea typeface="微软雅黑" panose="020B0503020204020204" pitchFamily="34" charset="-122"/>
              </a:rPr>
              <a:t>推出微信公众号，改版网站，建立用户端及专家端，与摄协合作举办各类摄影大赛</a:t>
            </a:r>
            <a:endParaRPr lang="zh-CN" altLang="en-US" sz="13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618582" y="2212960"/>
            <a:ext cx="710451" cy="400110"/>
          </a:xfrm>
          <a:prstGeom prst="rect">
            <a:avLst/>
          </a:prstGeom>
          <a:noFill/>
        </p:spPr>
        <p:txBody>
          <a:bodyPr wrap="none" rtlCol="0">
            <a:spAutoFit/>
          </a:bodyPr>
          <a:lstStyle/>
          <a:p>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6948291" y="2613070"/>
            <a:ext cx="2244847" cy="892552"/>
          </a:xfrm>
          <a:prstGeom prst="rect">
            <a:avLst/>
          </a:prstGeom>
          <a:noFill/>
        </p:spPr>
        <p:txBody>
          <a:bodyPr wrap="square" rtlCol="0">
            <a:spAutoFit/>
          </a:bodyPr>
          <a:lstStyle/>
          <a:p>
            <a:r>
              <a:rPr lang="zh-CN" altLang="en-US" sz="1300" dirty="0" smtClean="0">
                <a:latin typeface="微软雅黑" panose="020B0503020204020204" pitchFamily="34" charset="-122"/>
                <a:ea typeface="微软雅黑" panose="020B0503020204020204" pitchFamily="34" charset="-122"/>
              </a:rPr>
              <a:t>充分利用互联网的便利性开放用户上传端口与专家评审端口，形成一个便利、专业的比赛平台。</a:t>
            </a:r>
            <a:endParaRPr lang="zh-CN" altLang="en-US" sz="13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99201" y="3074055"/>
            <a:ext cx="2536064" cy="2585323"/>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01: </a:t>
            </a:r>
          </a:p>
          <a:p>
            <a:r>
              <a:rPr lang="zh-CN" altLang="en-US" b="1" dirty="0" smtClean="0">
                <a:latin typeface="微软雅黑" panose="020B0503020204020204" pitchFamily="34" charset="-122"/>
                <a:ea typeface="微软雅黑" panose="020B0503020204020204" pitchFamily="34" charset="-122"/>
              </a:rPr>
              <a:t>链接摄影爱好者与摄协的桥梁。</a:t>
            </a:r>
            <a:endParaRPr lang="en-US" altLang="zh-CN" b="1" dirty="0">
              <a:latin typeface="微软雅黑" panose="020B0503020204020204" pitchFamily="34" charset="-122"/>
              <a:ea typeface="微软雅黑" panose="020B0503020204020204" pitchFamily="34" charset="-122"/>
            </a:endParaRPr>
          </a:p>
          <a:p>
            <a:r>
              <a:rPr lang="zh-CN" altLang="zh-CN" b="1" dirty="0" smtClean="0">
                <a:latin typeface="微软雅黑" panose="020B0503020204020204" pitchFamily="34" charset="-122"/>
                <a:ea typeface="微软雅黑" panose="020B0503020204020204" pitchFamily="34" charset="-122"/>
              </a:rPr>
              <a:t>0</a:t>
            </a:r>
            <a:r>
              <a:rPr lang="en-US" altLang="zh-CN" b="1" dirty="0" smtClean="0">
                <a:latin typeface="微软雅黑" panose="020B0503020204020204" pitchFamily="34" charset="-122"/>
                <a:ea typeface="微软雅黑" panose="020B0503020204020204" pitchFamily="34" charset="-122"/>
              </a:rPr>
              <a:t>2:</a:t>
            </a:r>
          </a:p>
          <a:p>
            <a:r>
              <a:rPr lang="zh-CN" altLang="en-US" b="1" dirty="0" smtClean="0">
                <a:latin typeface="微软雅黑" panose="020B0503020204020204" pitchFamily="34" charset="-122"/>
                <a:ea typeface="微软雅黑" panose="020B0503020204020204" pitchFamily="34" charset="-122"/>
              </a:rPr>
              <a:t>与摄协合作举办各类专业摄影大赛。</a:t>
            </a:r>
            <a:endParaRPr lang="en-US" altLang="zh-CN" b="1" dirty="0" smtClean="0">
              <a:latin typeface="微软雅黑" panose="020B0503020204020204" pitchFamily="34" charset="-122"/>
              <a:ea typeface="微软雅黑" panose="020B0503020204020204" pitchFamily="34" charset="-122"/>
            </a:endParaRPr>
          </a:p>
          <a:p>
            <a:r>
              <a:rPr lang="zh-CN" altLang="zh-CN" b="1" dirty="0" smtClean="0">
                <a:latin typeface="微软雅黑" panose="020B0503020204020204" pitchFamily="34" charset="-122"/>
                <a:ea typeface="微软雅黑" panose="020B0503020204020204" pitchFamily="34" charset="-122"/>
              </a:rPr>
              <a:t>0</a:t>
            </a:r>
            <a:r>
              <a:rPr lang="en-US" altLang="zh-CN" b="1" dirty="0" smtClean="0">
                <a:latin typeface="微软雅黑" panose="020B0503020204020204" pitchFamily="34" charset="-122"/>
                <a:ea typeface="微软雅黑" panose="020B0503020204020204" pitchFamily="34" charset="-122"/>
              </a:rPr>
              <a:t>3:</a:t>
            </a:r>
          </a:p>
          <a:p>
            <a:r>
              <a:rPr lang="zh-CN" altLang="en-US" b="1" dirty="0" smtClean="0">
                <a:latin typeface="微软雅黑" panose="020B0503020204020204" pitchFamily="34" charset="-122"/>
                <a:ea typeface="微软雅黑" panose="020B0503020204020204" pitchFamily="34" charset="-122"/>
              </a:rPr>
              <a:t>做为比赛的上传及评审平台。</a:t>
            </a:r>
            <a:endParaRPr lang="en-US" altLang="zh-CN" b="1" dirty="0" smtClean="0">
              <a:latin typeface="微软雅黑" panose="020B0503020204020204" pitchFamily="34" charset="-122"/>
              <a:ea typeface="微软雅黑" panose="020B0503020204020204" pitchFamily="34" charset="-122"/>
            </a:endParaRPr>
          </a:p>
        </p:txBody>
      </p:sp>
      <p:sp>
        <p:nvSpPr>
          <p:cNvPr id="18" name="文本框 17"/>
          <p:cNvSpPr txBox="1"/>
          <p:nvPr/>
        </p:nvSpPr>
        <p:spPr>
          <a:xfrm>
            <a:off x="523730" y="1843628"/>
            <a:ext cx="2068734" cy="369332"/>
          </a:xfrm>
          <a:prstGeom prst="rect">
            <a:avLst/>
          </a:prstGeom>
          <a:noFill/>
        </p:spPr>
        <p:txBody>
          <a:bodyPr wrap="square" rtlCol="0">
            <a:spAutoFit/>
          </a:bodyPr>
          <a:lstStyle/>
          <a:p>
            <a:r>
              <a:rPr kumimoji="1" lang="zh-CN" altLang="en-US" dirty="0" smtClean="0">
                <a:latin typeface="微软雅黑"/>
                <a:ea typeface="微软雅黑"/>
                <a:cs typeface="微软雅黑"/>
              </a:rPr>
              <a:t>举办比赛获取积分</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11781651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快照 2015-08-23 下午3.08.33.png"/>
          <p:cNvPicPr>
            <a:picLocks noChangeAspect="1"/>
          </p:cNvPicPr>
          <p:nvPr/>
        </p:nvPicPr>
        <p:blipFill>
          <a:blip r:embed="rId2"/>
          <a:stretch>
            <a:fillRect/>
          </a:stretch>
        </p:blipFill>
        <p:spPr>
          <a:xfrm>
            <a:off x="5675" y="13094"/>
            <a:ext cx="9132649" cy="5466213"/>
          </a:xfrm>
          <a:prstGeom prst="rect">
            <a:avLst/>
          </a:prstGeom>
        </p:spPr>
      </p:pic>
      <p:sp>
        <p:nvSpPr>
          <p:cNvPr id="7" name="圆角矩形 6"/>
          <p:cNvSpPr/>
          <p:nvPr/>
        </p:nvSpPr>
        <p:spPr>
          <a:xfrm>
            <a:off x="140244" y="5479307"/>
            <a:ext cx="8828633" cy="1277213"/>
          </a:xfrm>
          <a:prstGeom prst="roundRect">
            <a:avLst/>
          </a:prstGeom>
          <a:noFill/>
          <a:ln>
            <a:solidFill>
              <a:srgbClr val="FF5E0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圆角矩形 8"/>
          <p:cNvSpPr/>
          <p:nvPr/>
        </p:nvSpPr>
        <p:spPr>
          <a:xfrm>
            <a:off x="1047455" y="5551871"/>
            <a:ext cx="1256953" cy="903435"/>
          </a:xfrm>
          <a:prstGeom prst="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微软雅黑"/>
                <a:ea typeface="微软雅黑"/>
                <a:cs typeface="微软雅黑"/>
              </a:rPr>
              <a:t>首页</a:t>
            </a:r>
            <a:endParaRPr kumimoji="1" lang="en-US" altLang="zh-CN" dirty="0" smtClean="0">
              <a:solidFill>
                <a:schemeClr val="bg1"/>
              </a:solidFill>
              <a:latin typeface="微软雅黑"/>
              <a:ea typeface="微软雅黑"/>
              <a:cs typeface="微软雅黑"/>
            </a:endParaRPr>
          </a:p>
          <a:p>
            <a:pPr algn="ctr"/>
            <a:r>
              <a:rPr kumimoji="1" lang="zh-CN" altLang="en-US" sz="1200" dirty="0" smtClean="0">
                <a:latin typeface="微软雅黑"/>
                <a:ea typeface="微软雅黑"/>
                <a:cs typeface="微软雅黑"/>
              </a:rPr>
              <a:t>网站精选</a:t>
            </a:r>
            <a:endParaRPr kumimoji="1" lang="zh-CN" altLang="en-US" sz="1200" dirty="0">
              <a:latin typeface="微软雅黑"/>
              <a:ea typeface="微软雅黑"/>
              <a:cs typeface="微软雅黑"/>
            </a:endParaRPr>
          </a:p>
        </p:txBody>
      </p:sp>
      <p:sp>
        <p:nvSpPr>
          <p:cNvPr id="10" name="圆角矩形 9"/>
          <p:cNvSpPr/>
          <p:nvPr/>
        </p:nvSpPr>
        <p:spPr>
          <a:xfrm>
            <a:off x="2954348" y="5551871"/>
            <a:ext cx="1256953" cy="903435"/>
          </a:xfrm>
          <a:prstGeom prst="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000000"/>
                </a:solidFill>
                <a:latin typeface="微软雅黑"/>
                <a:ea typeface="微软雅黑"/>
                <a:cs typeface="微软雅黑"/>
              </a:rPr>
              <a:t>资讯</a:t>
            </a:r>
          </a:p>
          <a:p>
            <a:pPr algn="ctr"/>
            <a:r>
              <a:rPr kumimoji="1" lang="zh-CN" altLang="en-US" sz="1200" dirty="0" smtClean="0">
                <a:latin typeface="微软雅黑"/>
                <a:ea typeface="微软雅黑"/>
                <a:cs typeface="微软雅黑"/>
              </a:rPr>
              <a:t>摄影行业资讯</a:t>
            </a:r>
            <a:endParaRPr kumimoji="1" lang="en-US" altLang="zh-CN" sz="1200" dirty="0" smtClean="0">
              <a:latin typeface="微软雅黑"/>
              <a:ea typeface="微软雅黑"/>
              <a:cs typeface="微软雅黑"/>
            </a:endParaRPr>
          </a:p>
        </p:txBody>
      </p:sp>
      <p:sp>
        <p:nvSpPr>
          <p:cNvPr id="11" name="圆角矩形 10"/>
          <p:cNvSpPr/>
          <p:nvPr/>
        </p:nvSpPr>
        <p:spPr>
          <a:xfrm>
            <a:off x="4861242" y="5560237"/>
            <a:ext cx="1256953" cy="903435"/>
          </a:xfrm>
          <a:prstGeom prst="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000000"/>
                </a:solidFill>
                <a:latin typeface="微软雅黑"/>
                <a:ea typeface="微软雅黑"/>
                <a:cs typeface="微软雅黑"/>
              </a:rPr>
              <a:t>影展</a:t>
            </a:r>
            <a:endParaRPr kumimoji="1" lang="en-US" altLang="zh-CN" dirty="0" smtClean="0">
              <a:solidFill>
                <a:srgbClr val="000000"/>
              </a:solidFill>
              <a:latin typeface="微软雅黑"/>
              <a:ea typeface="微软雅黑"/>
              <a:cs typeface="微软雅黑"/>
            </a:endParaRPr>
          </a:p>
          <a:p>
            <a:pPr algn="ctr"/>
            <a:r>
              <a:rPr kumimoji="1" lang="zh-CN" altLang="en-US" sz="1200" dirty="0" smtClean="0">
                <a:solidFill>
                  <a:schemeClr val="tx1"/>
                </a:solidFill>
                <a:latin typeface="微软雅黑"/>
                <a:ea typeface="微软雅黑"/>
                <a:cs typeface="微软雅黑"/>
              </a:rPr>
              <a:t>移植摄协官网的在线影展</a:t>
            </a:r>
            <a:endParaRPr kumimoji="1" lang="en-US" altLang="zh-CN" sz="1200" dirty="0" smtClean="0">
              <a:solidFill>
                <a:schemeClr val="tx1"/>
              </a:solidFill>
              <a:latin typeface="微软雅黑"/>
              <a:ea typeface="微软雅黑"/>
              <a:cs typeface="微软雅黑"/>
            </a:endParaRPr>
          </a:p>
        </p:txBody>
      </p:sp>
      <p:sp>
        <p:nvSpPr>
          <p:cNvPr id="12" name="圆角矩形 11"/>
          <p:cNvSpPr/>
          <p:nvPr/>
        </p:nvSpPr>
        <p:spPr>
          <a:xfrm>
            <a:off x="6768135" y="5563875"/>
            <a:ext cx="1256953" cy="903435"/>
          </a:xfrm>
          <a:prstGeom prst="roundRect">
            <a:avLst/>
          </a:prstGeom>
          <a:solidFill>
            <a:srgbClr val="FF5E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微软雅黑"/>
                <a:ea typeface="微软雅黑"/>
                <a:cs typeface="微软雅黑"/>
              </a:rPr>
              <a:t>名人堂</a:t>
            </a:r>
          </a:p>
          <a:p>
            <a:pPr algn="ctr"/>
            <a:r>
              <a:rPr kumimoji="1" lang="zh-CN" altLang="en-US" sz="1200" dirty="0" smtClean="0">
                <a:solidFill>
                  <a:schemeClr val="tx1">
                    <a:lumMod val="95000"/>
                  </a:schemeClr>
                </a:solidFill>
                <a:latin typeface="微软雅黑"/>
                <a:ea typeface="微软雅黑"/>
                <a:cs typeface="微软雅黑"/>
              </a:rPr>
              <a:t>摄影名家作品及技巧讲座</a:t>
            </a:r>
            <a:endParaRPr kumimoji="1" lang="en-US" altLang="zh-CN" sz="1200" dirty="0" smtClean="0">
              <a:solidFill>
                <a:schemeClr val="tx1">
                  <a:lumMod val="95000"/>
                </a:schemeClr>
              </a:solidFill>
              <a:latin typeface="微软雅黑"/>
              <a:ea typeface="微软雅黑"/>
              <a:cs typeface="微软雅黑"/>
            </a:endParaRPr>
          </a:p>
        </p:txBody>
      </p:sp>
      <p:cxnSp>
        <p:nvCxnSpPr>
          <p:cNvPr id="14" name="直线连接符 13"/>
          <p:cNvCxnSpPr>
            <a:stCxn id="9" idx="3"/>
            <a:endCxn id="10" idx="1"/>
          </p:cNvCxnSpPr>
          <p:nvPr/>
        </p:nvCxnSpPr>
        <p:spPr>
          <a:xfrm>
            <a:off x="2304408" y="6003589"/>
            <a:ext cx="6499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直线连接符 14"/>
          <p:cNvCxnSpPr/>
          <p:nvPr/>
        </p:nvCxnSpPr>
        <p:spPr>
          <a:xfrm>
            <a:off x="4211302" y="6003589"/>
            <a:ext cx="6499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直线连接符 15"/>
          <p:cNvCxnSpPr/>
          <p:nvPr/>
        </p:nvCxnSpPr>
        <p:spPr>
          <a:xfrm>
            <a:off x="6118195" y="6003589"/>
            <a:ext cx="6499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2657919" y="6455306"/>
            <a:ext cx="4267214" cy="276999"/>
          </a:xfrm>
          <a:prstGeom prst="rect">
            <a:avLst/>
          </a:prstGeom>
          <a:noFill/>
        </p:spPr>
        <p:txBody>
          <a:bodyPr wrap="none" rtlCol="0">
            <a:spAutoFit/>
          </a:bodyPr>
          <a:lstStyle/>
          <a:p>
            <a:r>
              <a:rPr kumimoji="1" lang="en-US" altLang="zh-CN" sz="1200" dirty="0" smtClean="0"/>
              <a:t>8</a:t>
            </a:r>
            <a:r>
              <a:rPr kumimoji="1" lang="zh-CN" altLang="en-US" sz="1200" dirty="0" smtClean="0"/>
              <a:t>月</a:t>
            </a:r>
            <a:r>
              <a:rPr kumimoji="1" lang="en-US" altLang="zh-CN" sz="1200" dirty="0" smtClean="0"/>
              <a:t>13</a:t>
            </a:r>
            <a:r>
              <a:rPr kumimoji="1" lang="zh-CN" altLang="en-US" sz="1200" dirty="0" smtClean="0"/>
              <a:t>日已正式上线，后续功能板块按需求添加。。。。。。</a:t>
            </a:r>
            <a:endParaRPr kumimoji="1" lang="zh-CN" altLang="en-US" sz="1200" dirty="0"/>
          </a:p>
        </p:txBody>
      </p:sp>
    </p:spTree>
    <p:extLst>
      <p:ext uri="{BB962C8B-B14F-4D97-AF65-F5344CB8AC3E}">
        <p14:creationId xmlns:p14="http://schemas.microsoft.com/office/powerpoint/2010/main" val="151783362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故事">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故事.thmx</Template>
  <TotalTime>1039</TotalTime>
  <Words>701</Words>
  <Application>Microsoft Macintosh PowerPoint</Application>
  <PresentationFormat>全屏显示(4:3)</PresentationFormat>
  <Paragraphs>204</Paragraphs>
  <Slides>38</Slides>
  <Notes>0</Notes>
  <HiddenSlides>0</HiddenSlides>
  <MMClips>0</MMClips>
  <ScaleCrop>false</ScaleCrop>
  <HeadingPairs>
    <vt:vector size="4" baseType="variant">
      <vt:variant>
        <vt:lpstr>主题</vt:lpstr>
      </vt:variant>
      <vt:variant>
        <vt:i4>1</vt:i4>
      </vt:variant>
      <vt:variant>
        <vt:lpstr>幻灯片标题</vt:lpstr>
      </vt:variant>
      <vt:variant>
        <vt:i4>38</vt:i4>
      </vt:variant>
    </vt:vector>
  </HeadingPairs>
  <TitlesOfParts>
    <vt:vector size="39" baseType="lpstr">
      <vt:lpstr>故事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摄影圈APP</dc:title>
  <dc:creator>Apple Apple</dc:creator>
  <cp:lastModifiedBy>Apple Apple</cp:lastModifiedBy>
  <cp:revision>83</cp:revision>
  <dcterms:created xsi:type="dcterms:W3CDTF">2015-08-18T03:36:06Z</dcterms:created>
  <dcterms:modified xsi:type="dcterms:W3CDTF">2015-08-26T14:31:31Z</dcterms:modified>
</cp:coreProperties>
</file>